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4"/>
    <p:sldId id="257" r:id="rId55"/>
    <p:sldId id="258" r:id="rId56"/>
    <p:sldId id="259" r:id="rId57"/>
    <p:sldId id="260" r:id="rId58"/>
    <p:sldId id="261" r:id="rId59"/>
    <p:sldId id="262" r:id="rId60"/>
    <p:sldId id="263" r:id="rId61"/>
    <p:sldId id="264" r:id="rId62"/>
    <p:sldId id="265" r:id="rId63"/>
    <p:sldId id="266" r:id="rId64"/>
    <p:sldId id="267" r:id="rId65"/>
    <p:sldId id="268" r:id="rId66"/>
    <p:sldId id="269" r:id="rId67"/>
    <p:sldId id="270" r:id="rId68"/>
    <p:sldId id="271" r:id="rId69"/>
    <p:sldId id="272" r:id="rId70"/>
    <p:sldId id="273" r:id="rId71"/>
    <p:sldId id="274" r:id="rId72"/>
    <p:sldId id="275" r:id="rId73"/>
    <p:sldId id="276" r:id="rId74"/>
    <p:sldId id="277" r:id="rId75"/>
    <p:sldId id="278" r:id="rId76"/>
    <p:sldId id="279" r:id="rId77"/>
    <p:sldId id="280" r:id="rId78"/>
    <p:sldId id="281" r:id="rId79"/>
    <p:sldId id="282" r:id="rId80"/>
    <p:sldId id="283" r:id="rId81"/>
    <p:sldId id="284" r:id="rId82"/>
    <p:sldId id="285" r:id="rId83"/>
    <p:sldId id="286" r:id="rId84"/>
    <p:sldId id="287" r:id="rId85"/>
    <p:sldId id="288" r:id="rId86"/>
    <p:sldId id="289" r:id="rId87"/>
    <p:sldId id="290" r:id="rId88"/>
    <p:sldId id="291" r:id="rId89"/>
    <p:sldId id="292" r:id="rId90"/>
    <p:sldId id="293" r:id="rId91"/>
    <p:sldId id="294" r:id="rId92"/>
    <p:sldId id="295" r:id="rId93"/>
    <p:sldId id="296" r:id="rId94"/>
    <p:sldId id="297" r:id="rId95"/>
    <p:sldId id="298" r:id="rId96"/>
    <p:sldId id="299" r:id="rId97"/>
    <p:sldId id="300" r:id="rId98"/>
    <p:sldId id="301" r:id="rId99"/>
    <p:sldId id="302" r:id="rId100"/>
    <p:sldId id="303" r:id="rId101"/>
    <p:sldId id="304" r:id="rId102"/>
    <p:sldId id="305" r:id="rId103"/>
    <p:sldId id="306" r:id="rId104"/>
    <p:sldId id="307" r:id="rId105"/>
    <p:sldId id="308" r:id="rId106"/>
    <p:sldId id="309" r:id="rId107"/>
    <p:sldId id="310" r:id="rId108"/>
    <p:sldId id="311" r:id="rId109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Canva Sans" charset="1" panose="020B0503030501040103"/>
      <p:regular r:id="rId12"/>
    </p:embeddedFont>
    <p:embeddedFont>
      <p:font typeface="Canva Sans Bold" charset="1" panose="020B0803030501040103"/>
      <p:regular r:id="rId13"/>
    </p:embeddedFont>
    <p:embeddedFont>
      <p:font typeface="Canva Sans Italics" charset="1" panose="020B0503030501040103"/>
      <p:regular r:id="rId14"/>
    </p:embeddedFont>
    <p:embeddedFont>
      <p:font typeface="Canva Sans Bold Italics" charset="1" panose="020B0803030501040103"/>
      <p:regular r:id="rId15"/>
    </p:embeddedFont>
    <p:embeddedFont>
      <p:font typeface="Canva Sans Medium" charset="1" panose="020B0603030501040103"/>
      <p:regular r:id="rId16"/>
    </p:embeddedFont>
    <p:embeddedFont>
      <p:font typeface="Canva Sans Medium Italics" charset="1" panose="020B0603030501040103"/>
      <p:regular r:id="rId17"/>
    </p:embeddedFont>
    <p:embeddedFont>
      <p:font typeface="Poppins" charset="1" panose="00000500000000000000"/>
      <p:regular r:id="rId18"/>
    </p:embeddedFont>
    <p:embeddedFont>
      <p:font typeface="Poppins Bold" charset="1" panose="00000800000000000000"/>
      <p:regular r:id="rId19"/>
    </p:embeddedFont>
    <p:embeddedFont>
      <p:font typeface="Poppins Italics" charset="1" panose="00000500000000000000"/>
      <p:regular r:id="rId20"/>
    </p:embeddedFont>
    <p:embeddedFont>
      <p:font typeface="Poppins Bold Italics" charset="1" panose="00000800000000000000"/>
      <p:regular r:id="rId21"/>
    </p:embeddedFont>
    <p:embeddedFont>
      <p:font typeface="Poppins Thin" charset="1" panose="00000300000000000000"/>
      <p:regular r:id="rId22"/>
    </p:embeddedFont>
    <p:embeddedFont>
      <p:font typeface="Poppins Thin Italics" charset="1" panose="00000300000000000000"/>
      <p:regular r:id="rId23"/>
    </p:embeddedFont>
    <p:embeddedFont>
      <p:font typeface="Poppins Extra-Light" charset="1" panose="00000300000000000000"/>
      <p:regular r:id="rId24"/>
    </p:embeddedFont>
    <p:embeddedFont>
      <p:font typeface="Poppins Extra-Light Italics" charset="1" panose="00000300000000000000"/>
      <p:regular r:id="rId25"/>
    </p:embeddedFont>
    <p:embeddedFont>
      <p:font typeface="Poppins Light" charset="1" panose="00000400000000000000"/>
      <p:regular r:id="rId26"/>
    </p:embeddedFont>
    <p:embeddedFont>
      <p:font typeface="Poppins Light Italics" charset="1" panose="00000400000000000000"/>
      <p:regular r:id="rId27"/>
    </p:embeddedFont>
    <p:embeddedFont>
      <p:font typeface="Poppins Medium" charset="1" panose="00000600000000000000"/>
      <p:regular r:id="rId28"/>
    </p:embeddedFont>
    <p:embeddedFont>
      <p:font typeface="Poppins Medium Italics" charset="1" panose="00000600000000000000"/>
      <p:regular r:id="rId29"/>
    </p:embeddedFont>
    <p:embeddedFont>
      <p:font typeface="Poppins Semi-Bold" charset="1" panose="00000700000000000000"/>
      <p:regular r:id="rId30"/>
    </p:embeddedFont>
    <p:embeddedFont>
      <p:font typeface="Poppins Semi-Bold Italics" charset="1" panose="00000700000000000000"/>
      <p:regular r:id="rId31"/>
    </p:embeddedFont>
    <p:embeddedFont>
      <p:font typeface="Poppins Ultra-Bold" charset="1" panose="00000900000000000000"/>
      <p:regular r:id="rId32"/>
    </p:embeddedFont>
    <p:embeddedFont>
      <p:font typeface="Poppins Ultra-Bold Italics" charset="1" panose="00000900000000000000"/>
      <p:regular r:id="rId33"/>
    </p:embeddedFont>
    <p:embeddedFont>
      <p:font typeface="Poppins Heavy" charset="1" panose="00000A00000000000000"/>
      <p:regular r:id="rId34"/>
    </p:embeddedFont>
    <p:embeddedFont>
      <p:font typeface="Poppins Heavy Italics" charset="1" panose="00000A00000000000000"/>
      <p:regular r:id="rId35"/>
    </p:embeddedFont>
    <p:embeddedFont>
      <p:font typeface="Montserrat" charset="1" panose="00000500000000000000"/>
      <p:regular r:id="rId36"/>
    </p:embeddedFont>
    <p:embeddedFont>
      <p:font typeface="Montserrat Bold" charset="1" panose="00000800000000000000"/>
      <p:regular r:id="rId37"/>
    </p:embeddedFont>
    <p:embeddedFont>
      <p:font typeface="Montserrat Italics" charset="1" panose="00000500000000000000"/>
      <p:regular r:id="rId38"/>
    </p:embeddedFont>
    <p:embeddedFont>
      <p:font typeface="Montserrat Bold Italics" charset="1" panose="00000800000000000000"/>
      <p:regular r:id="rId39"/>
    </p:embeddedFont>
    <p:embeddedFont>
      <p:font typeface="Montserrat Thin" charset="1" panose="00000300000000000000"/>
      <p:regular r:id="rId40"/>
    </p:embeddedFont>
    <p:embeddedFont>
      <p:font typeface="Montserrat Thin Italics" charset="1" panose="00000300000000000000"/>
      <p:regular r:id="rId41"/>
    </p:embeddedFont>
    <p:embeddedFont>
      <p:font typeface="Montserrat Extra-Light" charset="1" panose="00000300000000000000"/>
      <p:regular r:id="rId42"/>
    </p:embeddedFont>
    <p:embeddedFont>
      <p:font typeface="Montserrat Extra-Light Italics" charset="1" panose="00000300000000000000"/>
      <p:regular r:id="rId43"/>
    </p:embeddedFont>
    <p:embeddedFont>
      <p:font typeface="Montserrat Light" charset="1" panose="00000400000000000000"/>
      <p:regular r:id="rId44"/>
    </p:embeddedFont>
    <p:embeddedFont>
      <p:font typeface="Montserrat Light Italics" charset="1" panose="00000400000000000000"/>
      <p:regular r:id="rId45"/>
    </p:embeddedFont>
    <p:embeddedFont>
      <p:font typeface="Montserrat Medium" charset="1" panose="00000600000000000000"/>
      <p:regular r:id="rId46"/>
    </p:embeddedFont>
    <p:embeddedFont>
      <p:font typeface="Montserrat Medium Italics" charset="1" panose="00000600000000000000"/>
      <p:regular r:id="rId47"/>
    </p:embeddedFont>
    <p:embeddedFont>
      <p:font typeface="Montserrat Semi-Bold" charset="1" panose="00000700000000000000"/>
      <p:regular r:id="rId48"/>
    </p:embeddedFont>
    <p:embeddedFont>
      <p:font typeface="Montserrat Semi-Bold Italics" charset="1" panose="00000700000000000000"/>
      <p:regular r:id="rId49"/>
    </p:embeddedFont>
    <p:embeddedFont>
      <p:font typeface="Montserrat Ultra-Bold" charset="1" panose="00000900000000000000"/>
      <p:regular r:id="rId50"/>
    </p:embeddedFont>
    <p:embeddedFont>
      <p:font typeface="Montserrat Ultra-Bold Italics" charset="1" panose="00000900000000000000"/>
      <p:regular r:id="rId51"/>
    </p:embeddedFont>
    <p:embeddedFont>
      <p:font typeface="Montserrat Heavy" charset="1" panose="00000A00000000000000"/>
      <p:regular r:id="rId52"/>
    </p:embeddedFont>
    <p:embeddedFont>
      <p:font typeface="Montserrat Heavy Italics" charset="1" panose="00000A00000000000000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00" Target="slides/slide47.xml" Type="http://schemas.openxmlformats.org/officeDocument/2006/relationships/slide"/><Relationship Id="rId101" Target="slides/slide48.xml" Type="http://schemas.openxmlformats.org/officeDocument/2006/relationships/slide"/><Relationship Id="rId102" Target="slides/slide49.xml" Type="http://schemas.openxmlformats.org/officeDocument/2006/relationships/slide"/><Relationship Id="rId103" Target="slides/slide50.xml" Type="http://schemas.openxmlformats.org/officeDocument/2006/relationships/slide"/><Relationship Id="rId104" Target="slides/slide51.xml" Type="http://schemas.openxmlformats.org/officeDocument/2006/relationships/slide"/><Relationship Id="rId105" Target="slides/slide52.xml" Type="http://schemas.openxmlformats.org/officeDocument/2006/relationships/slide"/><Relationship Id="rId106" Target="slides/slide53.xml" Type="http://schemas.openxmlformats.org/officeDocument/2006/relationships/slide"/><Relationship Id="rId107" Target="slides/slide54.xml" Type="http://schemas.openxmlformats.org/officeDocument/2006/relationships/slide"/><Relationship Id="rId108" Target="slides/slide55.xml" Type="http://schemas.openxmlformats.org/officeDocument/2006/relationships/slide"/><Relationship Id="rId109" Target="slides/slide56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slides/slide1.xml" Type="http://schemas.openxmlformats.org/officeDocument/2006/relationships/slide"/><Relationship Id="rId55" Target="slides/slide2.xml" Type="http://schemas.openxmlformats.org/officeDocument/2006/relationships/slide"/><Relationship Id="rId56" Target="slides/slide3.xml" Type="http://schemas.openxmlformats.org/officeDocument/2006/relationships/slide"/><Relationship Id="rId57" Target="slides/slide4.xml" Type="http://schemas.openxmlformats.org/officeDocument/2006/relationships/slide"/><Relationship Id="rId58" Target="slides/slide5.xml" Type="http://schemas.openxmlformats.org/officeDocument/2006/relationships/slide"/><Relationship Id="rId59" Target="slides/slide6.xml" Type="http://schemas.openxmlformats.org/officeDocument/2006/relationships/slide"/><Relationship Id="rId6" Target="fonts/font6.fntdata" Type="http://schemas.openxmlformats.org/officeDocument/2006/relationships/font"/><Relationship Id="rId60" Target="slides/slide7.xml" Type="http://schemas.openxmlformats.org/officeDocument/2006/relationships/slide"/><Relationship Id="rId61" Target="slides/slide8.xml" Type="http://schemas.openxmlformats.org/officeDocument/2006/relationships/slide"/><Relationship Id="rId62" Target="slides/slide9.xml" Type="http://schemas.openxmlformats.org/officeDocument/2006/relationships/slide"/><Relationship Id="rId63" Target="slides/slide10.xml" Type="http://schemas.openxmlformats.org/officeDocument/2006/relationships/slide"/><Relationship Id="rId64" Target="slides/slide11.xml" Type="http://schemas.openxmlformats.org/officeDocument/2006/relationships/slide"/><Relationship Id="rId65" Target="slides/slide12.xml" Type="http://schemas.openxmlformats.org/officeDocument/2006/relationships/slide"/><Relationship Id="rId66" Target="slides/slide13.xml" Type="http://schemas.openxmlformats.org/officeDocument/2006/relationships/slide"/><Relationship Id="rId67" Target="slides/slide14.xml" Type="http://schemas.openxmlformats.org/officeDocument/2006/relationships/slide"/><Relationship Id="rId68" Target="slides/slide15.xml" Type="http://schemas.openxmlformats.org/officeDocument/2006/relationships/slide"/><Relationship Id="rId69" Target="slides/slide16.xml" Type="http://schemas.openxmlformats.org/officeDocument/2006/relationships/slide"/><Relationship Id="rId7" Target="fonts/font7.fntdata" Type="http://schemas.openxmlformats.org/officeDocument/2006/relationships/font"/><Relationship Id="rId70" Target="slides/slide17.xml" Type="http://schemas.openxmlformats.org/officeDocument/2006/relationships/slide"/><Relationship Id="rId71" Target="slides/slide18.xml" Type="http://schemas.openxmlformats.org/officeDocument/2006/relationships/slide"/><Relationship Id="rId72" Target="slides/slide19.xml" Type="http://schemas.openxmlformats.org/officeDocument/2006/relationships/slide"/><Relationship Id="rId73" Target="slides/slide20.xml" Type="http://schemas.openxmlformats.org/officeDocument/2006/relationships/slide"/><Relationship Id="rId74" Target="slides/slide21.xml" Type="http://schemas.openxmlformats.org/officeDocument/2006/relationships/slide"/><Relationship Id="rId75" Target="slides/slide22.xml" Type="http://schemas.openxmlformats.org/officeDocument/2006/relationships/slide"/><Relationship Id="rId76" Target="slides/slide23.xml" Type="http://schemas.openxmlformats.org/officeDocument/2006/relationships/slide"/><Relationship Id="rId77" Target="slides/slide24.xml" Type="http://schemas.openxmlformats.org/officeDocument/2006/relationships/slide"/><Relationship Id="rId78" Target="slides/slide25.xml" Type="http://schemas.openxmlformats.org/officeDocument/2006/relationships/slide"/><Relationship Id="rId79" Target="slides/slide26.xml" Type="http://schemas.openxmlformats.org/officeDocument/2006/relationships/slide"/><Relationship Id="rId8" Target="fonts/font8.fntdata" Type="http://schemas.openxmlformats.org/officeDocument/2006/relationships/font"/><Relationship Id="rId80" Target="slides/slide27.xml" Type="http://schemas.openxmlformats.org/officeDocument/2006/relationships/slide"/><Relationship Id="rId81" Target="slides/slide28.xml" Type="http://schemas.openxmlformats.org/officeDocument/2006/relationships/slide"/><Relationship Id="rId82" Target="slides/slide29.xml" Type="http://schemas.openxmlformats.org/officeDocument/2006/relationships/slide"/><Relationship Id="rId83" Target="slides/slide30.xml" Type="http://schemas.openxmlformats.org/officeDocument/2006/relationships/slide"/><Relationship Id="rId84" Target="slides/slide31.xml" Type="http://schemas.openxmlformats.org/officeDocument/2006/relationships/slide"/><Relationship Id="rId85" Target="slides/slide32.xml" Type="http://schemas.openxmlformats.org/officeDocument/2006/relationships/slide"/><Relationship Id="rId86" Target="slides/slide33.xml" Type="http://schemas.openxmlformats.org/officeDocument/2006/relationships/slide"/><Relationship Id="rId87" Target="slides/slide34.xml" Type="http://schemas.openxmlformats.org/officeDocument/2006/relationships/slide"/><Relationship Id="rId88" Target="slides/slide35.xml" Type="http://schemas.openxmlformats.org/officeDocument/2006/relationships/slide"/><Relationship Id="rId89" Target="slides/slide36.xml" Type="http://schemas.openxmlformats.org/officeDocument/2006/relationships/slide"/><Relationship Id="rId9" Target="fonts/font9.fntdata" Type="http://schemas.openxmlformats.org/officeDocument/2006/relationships/font"/><Relationship Id="rId90" Target="slides/slide37.xml" Type="http://schemas.openxmlformats.org/officeDocument/2006/relationships/slide"/><Relationship Id="rId91" Target="slides/slide38.xml" Type="http://schemas.openxmlformats.org/officeDocument/2006/relationships/slide"/><Relationship Id="rId92" Target="slides/slide39.xml" Type="http://schemas.openxmlformats.org/officeDocument/2006/relationships/slide"/><Relationship Id="rId93" Target="slides/slide40.xml" Type="http://schemas.openxmlformats.org/officeDocument/2006/relationships/slide"/><Relationship Id="rId94" Target="slides/slide41.xml" Type="http://schemas.openxmlformats.org/officeDocument/2006/relationships/slide"/><Relationship Id="rId95" Target="slides/slide42.xml" Type="http://schemas.openxmlformats.org/officeDocument/2006/relationships/slide"/><Relationship Id="rId96" Target="slides/slide43.xml" Type="http://schemas.openxmlformats.org/officeDocument/2006/relationships/slide"/><Relationship Id="rId97" Target="slides/slide44.xml" Type="http://schemas.openxmlformats.org/officeDocument/2006/relationships/slide"/><Relationship Id="rId98" Target="slides/slide45.xml" Type="http://schemas.openxmlformats.org/officeDocument/2006/relationships/slide"/><Relationship Id="rId99" Target="slides/slide46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2" Target="../media/image12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3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7.jpeg" Type="http://schemas.openxmlformats.org/officeDocument/2006/relationships/image"/><Relationship Id="rId6" Target="../media/image28.jpe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29.pn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30.pn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31.pn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32.pn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30.pn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33.pn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2" Target="../media/image12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4.jpe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34.pn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35.pn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36.pn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37.pn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38.pn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39.pn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40.pn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41.pn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42.pn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2" Target="../media/image12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Relationship Id="rId9" Target="../media/image21.jpe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43.pn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44.pn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45.pn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46.pn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47.pn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48.pn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49.pn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50.pn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2" Target="../media/image12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22.jpe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51.pn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52.pn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53.pn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stackoverflow.com" TargetMode="External" Type="http://schemas.openxmlformats.org/officeDocument/2006/relationships/hyperlink"/><Relationship Id="rId11" Target="../media/image54.png" Type="http://schemas.openxmlformats.org/officeDocument/2006/relationships/image"/><Relationship Id="rId12" Target="../media/image55.svg" Type="http://schemas.openxmlformats.org/officeDocument/2006/relationships/image"/><Relationship Id="rId13" Target="../media/image19.png" Type="http://schemas.openxmlformats.org/officeDocument/2006/relationships/image"/><Relationship Id="rId14" Target="../media/image20.svg" Type="http://schemas.openxmlformats.org/officeDocument/2006/relationships/image"/><Relationship Id="rId2" Target="../media/image12.png" Type="http://schemas.openxmlformats.org/officeDocument/2006/relationships/image"/><Relationship Id="rId3" Target="https://chatgpt.com" TargetMode="External" Type="http://schemas.openxmlformats.org/officeDocument/2006/relationships/hyperlink"/><Relationship Id="rId4" Target="http://localhost/phpmyadmin" TargetMode="External" Type="http://schemas.openxmlformats.org/officeDocument/2006/relationships/hyperlink"/><Relationship Id="rId5" Target="http://www.canva.com" TargetMode="External" Type="http://schemas.openxmlformats.org/officeDocument/2006/relationships/hyperlink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https://dev.mysql.com/doc/" TargetMode="External" Type="http://schemas.openxmlformats.org/officeDocument/2006/relationships/hyperlink"/><Relationship Id="rId9" Target="https://www.eclipse.org/downloads/" TargetMode="External" Type="http://schemas.openxmlformats.org/officeDocument/2006/relationships/hyperlink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57.png" Type="http://schemas.openxmlformats.org/officeDocument/2006/relationships/image"/><Relationship Id="rId6" Target="../media/image58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2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64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09937" y="-4298254"/>
            <a:ext cx="10840626" cy="1084062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71F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34957" y="2049119"/>
            <a:ext cx="5661576" cy="5661576"/>
          </a:xfrm>
          <a:custGeom>
            <a:avLst/>
            <a:gdLst/>
            <a:ahLst/>
            <a:cxnLst/>
            <a:rect r="r" b="b" t="t" l="l"/>
            <a:pathLst>
              <a:path h="5661576" w="5661576">
                <a:moveTo>
                  <a:pt x="0" y="0"/>
                </a:moveTo>
                <a:lnTo>
                  <a:pt x="5661575" y="0"/>
                </a:lnTo>
                <a:lnTo>
                  <a:pt x="5661575" y="5661576"/>
                </a:lnTo>
                <a:lnTo>
                  <a:pt x="0" y="5661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297661" y="738188"/>
            <a:ext cx="1961639" cy="581025"/>
            <a:chOff x="0" y="0"/>
            <a:chExt cx="1372075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72075" cy="406400"/>
            </a:xfrm>
            <a:custGeom>
              <a:avLst/>
              <a:gdLst/>
              <a:ahLst/>
              <a:cxnLst/>
              <a:rect r="r" b="b" t="t" l="l"/>
              <a:pathLst>
                <a:path h="406400" w="1372075">
                  <a:moveTo>
                    <a:pt x="1168875" y="0"/>
                  </a:moveTo>
                  <a:cubicBezTo>
                    <a:pt x="1281099" y="0"/>
                    <a:pt x="1372075" y="90976"/>
                    <a:pt x="1372075" y="203200"/>
                  </a:cubicBezTo>
                  <a:cubicBezTo>
                    <a:pt x="1372075" y="315424"/>
                    <a:pt x="1281099" y="406400"/>
                    <a:pt x="11688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1372075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918867" y="6918821"/>
            <a:ext cx="2414646" cy="752864"/>
            <a:chOff x="0" y="0"/>
            <a:chExt cx="1492769" cy="46543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92769" cy="465431"/>
            </a:xfrm>
            <a:custGeom>
              <a:avLst/>
              <a:gdLst/>
              <a:ahLst/>
              <a:cxnLst/>
              <a:rect r="r" b="b" t="t" l="l"/>
              <a:pathLst>
                <a:path h="465431" w="1492769">
                  <a:moveTo>
                    <a:pt x="1289569" y="0"/>
                  </a:moveTo>
                  <a:cubicBezTo>
                    <a:pt x="1401793" y="0"/>
                    <a:pt x="1492769" y="104190"/>
                    <a:pt x="1492769" y="232716"/>
                  </a:cubicBezTo>
                  <a:cubicBezTo>
                    <a:pt x="1492769" y="361241"/>
                    <a:pt x="1401793" y="465431"/>
                    <a:pt x="1289569" y="465431"/>
                  </a:cubicBezTo>
                  <a:lnTo>
                    <a:pt x="203200" y="465431"/>
                  </a:lnTo>
                  <a:cubicBezTo>
                    <a:pt x="90976" y="465431"/>
                    <a:pt x="0" y="361241"/>
                    <a:pt x="0" y="232716"/>
                  </a:cubicBezTo>
                  <a:cubicBezTo>
                    <a:pt x="0" y="10419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1492769" cy="4654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19499" y="6918821"/>
            <a:ext cx="4157768" cy="752864"/>
            <a:chOff x="0" y="0"/>
            <a:chExt cx="2244386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44386" cy="406400"/>
            </a:xfrm>
            <a:custGeom>
              <a:avLst/>
              <a:gdLst/>
              <a:ahLst/>
              <a:cxnLst/>
              <a:rect r="r" b="b" t="t" l="l"/>
              <a:pathLst>
                <a:path h="406400" w="2244386">
                  <a:moveTo>
                    <a:pt x="2041186" y="0"/>
                  </a:moveTo>
                  <a:cubicBezTo>
                    <a:pt x="2153410" y="0"/>
                    <a:pt x="2244386" y="90976"/>
                    <a:pt x="2244386" y="203200"/>
                  </a:cubicBezTo>
                  <a:cubicBezTo>
                    <a:pt x="2244386" y="315424"/>
                    <a:pt x="2153410" y="406400"/>
                    <a:pt x="204118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DC5E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2244386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028700" y="801410"/>
            <a:ext cx="485534" cy="454581"/>
          </a:xfrm>
          <a:custGeom>
            <a:avLst/>
            <a:gdLst/>
            <a:ahLst/>
            <a:cxnLst/>
            <a:rect r="r" b="b" t="t" l="l"/>
            <a:pathLst>
              <a:path h="454581" w="485534">
                <a:moveTo>
                  <a:pt x="0" y="0"/>
                </a:moveTo>
                <a:lnTo>
                  <a:pt x="485534" y="0"/>
                </a:lnTo>
                <a:lnTo>
                  <a:pt x="485534" y="454580"/>
                </a:lnTo>
                <a:lnTo>
                  <a:pt x="0" y="4545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2150738" y="864835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-377423" y="7931529"/>
            <a:ext cx="754847" cy="75484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6741497" y="801410"/>
            <a:ext cx="454581" cy="454581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6884858" y="920846"/>
            <a:ext cx="167858" cy="206595"/>
          </a:xfrm>
          <a:custGeom>
            <a:avLst/>
            <a:gdLst/>
            <a:ahLst/>
            <a:cxnLst/>
            <a:rect r="r" b="b" t="t" l="l"/>
            <a:pathLst>
              <a:path h="206595" w="167858">
                <a:moveTo>
                  <a:pt x="0" y="0"/>
                </a:moveTo>
                <a:lnTo>
                  <a:pt x="167859" y="0"/>
                </a:lnTo>
                <a:lnTo>
                  <a:pt x="167859" y="206595"/>
                </a:lnTo>
                <a:lnTo>
                  <a:pt x="0" y="2065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836385" y="3608668"/>
            <a:ext cx="1588971" cy="869600"/>
          </a:xfrm>
          <a:custGeom>
            <a:avLst/>
            <a:gdLst/>
            <a:ahLst/>
            <a:cxnLst/>
            <a:rect r="r" b="b" t="t" l="l"/>
            <a:pathLst>
              <a:path h="869600" w="1588971">
                <a:moveTo>
                  <a:pt x="0" y="0"/>
                </a:moveTo>
                <a:lnTo>
                  <a:pt x="1588971" y="0"/>
                </a:lnTo>
                <a:lnTo>
                  <a:pt x="1588971" y="869600"/>
                </a:lnTo>
                <a:lnTo>
                  <a:pt x="0" y="869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480672" y="2733621"/>
            <a:ext cx="5370144" cy="9876127"/>
          </a:xfrm>
          <a:custGeom>
            <a:avLst/>
            <a:gdLst/>
            <a:ahLst/>
            <a:cxnLst/>
            <a:rect r="r" b="b" t="t" l="l"/>
            <a:pathLst>
              <a:path h="9876127" w="5370144">
                <a:moveTo>
                  <a:pt x="0" y="0"/>
                </a:moveTo>
                <a:lnTo>
                  <a:pt x="5370144" y="0"/>
                </a:lnTo>
                <a:lnTo>
                  <a:pt x="5370144" y="9876127"/>
                </a:lnTo>
                <a:lnTo>
                  <a:pt x="0" y="987612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613094" y="2510210"/>
            <a:ext cx="8314262" cy="1930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20"/>
              </a:lnSpc>
            </a:pPr>
            <a:r>
              <a:rPr lang="en-US" sz="14420">
                <a:solidFill>
                  <a:srgbClr val="FFFFFF"/>
                </a:solidFill>
                <a:latin typeface="Montserrat Classic"/>
              </a:rPr>
              <a:t>GET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19499" y="772809"/>
            <a:ext cx="27002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 Classic"/>
              </a:rPr>
              <a:t>get doctors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613094" y="4378786"/>
            <a:ext cx="8597463" cy="1390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99"/>
              </a:lnSpc>
            </a:pPr>
            <a:r>
              <a:rPr lang="en-US" sz="10499">
                <a:solidFill>
                  <a:srgbClr val="4DC5EF"/>
                </a:solidFill>
                <a:latin typeface="Montserrat Classic"/>
              </a:rPr>
              <a:t>DOCTORS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351977" y="890860"/>
            <a:ext cx="1349846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Login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273021" y="7140023"/>
            <a:ext cx="1706339" cy="310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14"/>
              </a:lnSpc>
            </a:pPr>
            <a:r>
              <a:rPr lang="en-US" sz="2095">
                <a:solidFill>
                  <a:srgbClr val="FFFFFF"/>
                </a:solidFill>
                <a:latin typeface="Montserrat"/>
              </a:rPr>
              <a:t>Find  doctor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763878" y="7161903"/>
            <a:ext cx="4013389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We Care Your Health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814499" y="871935"/>
            <a:ext cx="1378388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Contact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523062" y="871935"/>
            <a:ext cx="1378388" cy="266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4DC5EF"/>
                </a:solidFill>
                <a:latin typeface="Montserrat"/>
              </a:rPr>
              <a:t>About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496682" y="871935"/>
            <a:ext cx="1378388" cy="266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Home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705795" y="5977752"/>
            <a:ext cx="7504141" cy="674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get appoinment in any hospital as you want using our plateform. we can help to find your doctors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799319" y="871803"/>
            <a:ext cx="900430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Doctors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737849" y="890794"/>
            <a:ext cx="1378388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4DC5EF"/>
                </a:solidFill>
                <a:latin typeface="Montserrat"/>
              </a:rPr>
              <a:t>Reviews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697251" y="8100310"/>
            <a:ext cx="7504141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>
                <a:solidFill>
                  <a:srgbClr val="4DC5EF"/>
                </a:solidFill>
                <a:latin typeface="Montserrat Bold"/>
              </a:rPr>
              <a:t>Prepared By :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697251" y="8724900"/>
            <a:ext cx="5135001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</a:rPr>
              <a:t>Nofal Basan - 147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697251" y="9096375"/>
            <a:ext cx="4791544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</a:rPr>
              <a:t>Arman  Aghariya - 36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697251" y="9544050"/>
            <a:ext cx="4791544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</a:rPr>
              <a:t>Sunasara Sajjad - 177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0"/>
                </a:moveTo>
                <a:lnTo>
                  <a:pt x="0" y="18288000"/>
                </a:lnTo>
                <a:lnTo>
                  <a:pt x="10287000" y="18288000"/>
                </a:lnTo>
                <a:lnTo>
                  <a:pt x="1028700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7777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53386" y="916112"/>
            <a:ext cx="205914" cy="20591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15131" y="916112"/>
            <a:ext cx="205914" cy="20591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76875" y="916112"/>
            <a:ext cx="205914" cy="20591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71FD">
                <a:alpha val="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468645" y="82296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489325" y="593900"/>
            <a:ext cx="1588971" cy="869600"/>
          </a:xfrm>
          <a:custGeom>
            <a:avLst/>
            <a:gdLst/>
            <a:ahLst/>
            <a:cxnLst/>
            <a:rect r="r" b="b" t="t" l="l"/>
            <a:pathLst>
              <a:path h="869600" w="1588971">
                <a:moveTo>
                  <a:pt x="0" y="0"/>
                </a:moveTo>
                <a:lnTo>
                  <a:pt x="1588970" y="0"/>
                </a:lnTo>
                <a:lnTo>
                  <a:pt x="1588970" y="869600"/>
                </a:lnTo>
                <a:lnTo>
                  <a:pt x="0" y="86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81243" y="1571924"/>
            <a:ext cx="15340921" cy="59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sz="3300">
                <a:solidFill>
                  <a:srgbClr val="7E64FB"/>
                </a:solidFill>
                <a:latin typeface="Montserrat Bold"/>
              </a:rPr>
              <a:t>First Level DFD :– Level-1 </a:t>
            </a:r>
            <a:r>
              <a:rPr lang="en-US" sz="3300">
                <a:solidFill>
                  <a:srgbClr val="4DC5EF"/>
                </a:solidFill>
                <a:latin typeface="Montserrat Bold"/>
              </a:rPr>
              <a:t>(Patient)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555650" y="5627187"/>
            <a:ext cx="2396053" cy="2461122"/>
            <a:chOff x="0" y="0"/>
            <a:chExt cx="411018" cy="42218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11018" cy="422180"/>
            </a:xfrm>
            <a:custGeom>
              <a:avLst/>
              <a:gdLst/>
              <a:ahLst/>
              <a:cxnLst/>
              <a:rect r="r" b="b" t="t" l="l"/>
              <a:pathLst>
                <a:path h="422180" w="411018">
                  <a:moveTo>
                    <a:pt x="205509" y="0"/>
                  </a:moveTo>
                  <a:cubicBezTo>
                    <a:pt x="92010" y="0"/>
                    <a:pt x="0" y="94508"/>
                    <a:pt x="0" y="211090"/>
                  </a:cubicBezTo>
                  <a:cubicBezTo>
                    <a:pt x="0" y="327672"/>
                    <a:pt x="92010" y="422180"/>
                    <a:pt x="205509" y="422180"/>
                  </a:cubicBezTo>
                  <a:cubicBezTo>
                    <a:pt x="319009" y="422180"/>
                    <a:pt x="411018" y="327672"/>
                    <a:pt x="411018" y="211090"/>
                  </a:cubicBezTo>
                  <a:cubicBezTo>
                    <a:pt x="411018" y="94508"/>
                    <a:pt x="319009" y="0"/>
                    <a:pt x="205509" y="0"/>
                  </a:cubicBezTo>
                  <a:lnTo>
                    <a:pt x="205509" y="0"/>
                  </a:lnTo>
                  <a:close/>
                </a:path>
              </a:pathLst>
            </a:custGeom>
            <a:solidFill>
              <a:srgbClr val="FFCCD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38533" y="49104"/>
              <a:ext cx="333952" cy="333497"/>
            </a:xfrm>
            <a:prstGeom prst="rect">
              <a:avLst/>
            </a:prstGeom>
          </p:spPr>
          <p:txBody>
            <a:bodyPr anchor="ctr" rtlCol="false" tIns="12320" lIns="12320" bIns="12320" rIns="12320"/>
            <a:lstStyle/>
            <a:p>
              <a:pPr algn="ctr">
                <a:lnSpc>
                  <a:spcPts val="3480"/>
                </a:lnSpc>
              </a:pPr>
              <a:r>
                <a:rPr lang="en-US" sz="2900">
                  <a:solidFill>
                    <a:srgbClr val="000000"/>
                  </a:solidFill>
                  <a:latin typeface="Montserrat"/>
                </a:rPr>
                <a:t>3.3</a:t>
              </a:r>
            </a:p>
            <a:p>
              <a:pPr algn="ctr">
                <a:lnSpc>
                  <a:spcPts val="3480"/>
                </a:lnSpc>
              </a:pPr>
              <a:r>
                <a:rPr lang="en-US" sz="2900">
                  <a:solidFill>
                    <a:srgbClr val="000000"/>
                  </a:solidFill>
                  <a:latin typeface="Montserrat"/>
                </a:rPr>
                <a:t>Search</a:t>
              </a:r>
            </a:p>
            <a:p>
              <a:pPr algn="ctr">
                <a:lnSpc>
                  <a:spcPts val="3480"/>
                </a:lnSpc>
              </a:pPr>
              <a:r>
                <a:rPr lang="en-US" sz="2900">
                  <a:solidFill>
                    <a:srgbClr val="000000"/>
                  </a:solidFill>
                  <a:latin typeface="Montserrat"/>
                </a:rPr>
                <a:t>Doctors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240094" y="2857577"/>
            <a:ext cx="2486457" cy="1262427"/>
            <a:chOff x="0" y="0"/>
            <a:chExt cx="1805663" cy="91677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805663" cy="916773"/>
            </a:xfrm>
            <a:custGeom>
              <a:avLst/>
              <a:gdLst/>
              <a:ahLst/>
              <a:cxnLst/>
              <a:rect r="r" b="b" t="t" l="l"/>
              <a:pathLst>
                <a:path h="916773" w="1805663">
                  <a:moveTo>
                    <a:pt x="0" y="0"/>
                  </a:moveTo>
                  <a:lnTo>
                    <a:pt x="1805663" y="0"/>
                  </a:lnTo>
                  <a:lnTo>
                    <a:pt x="1805663" y="916773"/>
                  </a:lnTo>
                  <a:lnTo>
                    <a:pt x="0" y="916773"/>
                  </a:lnTo>
                  <a:close/>
                </a:path>
              </a:pathLst>
            </a:custGeom>
            <a:solidFill>
              <a:srgbClr val="D7DA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9525"/>
              <a:ext cx="1805663" cy="907248"/>
            </a:xfrm>
            <a:prstGeom prst="rect">
              <a:avLst/>
            </a:prstGeom>
          </p:spPr>
          <p:txBody>
            <a:bodyPr anchor="ctr" rtlCol="false" tIns="36961" lIns="36961" bIns="36961" rIns="36961"/>
            <a:lstStyle/>
            <a:p>
              <a:pPr algn="ctr">
                <a:lnSpc>
                  <a:spcPts val="3480"/>
                </a:lnSpc>
              </a:pPr>
              <a:r>
                <a:rPr lang="en-US" sz="2900">
                  <a:solidFill>
                    <a:srgbClr val="000000"/>
                  </a:solidFill>
                  <a:latin typeface="Montserrat"/>
                </a:rPr>
                <a:t>3.0</a:t>
              </a:r>
            </a:p>
            <a:p>
              <a:pPr algn="ctr">
                <a:lnSpc>
                  <a:spcPts val="3480"/>
                </a:lnSpc>
              </a:pPr>
              <a:r>
                <a:rPr lang="en-US" sz="2900">
                  <a:solidFill>
                    <a:srgbClr val="000000"/>
                  </a:solidFill>
                  <a:latin typeface="Montserrat"/>
                </a:rPr>
                <a:t>Patient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028700" y="801410"/>
            <a:ext cx="485534" cy="454581"/>
          </a:xfrm>
          <a:custGeom>
            <a:avLst/>
            <a:gdLst/>
            <a:ahLst/>
            <a:cxnLst/>
            <a:rect r="r" b="b" t="t" l="l"/>
            <a:pathLst>
              <a:path h="454581" w="485534">
                <a:moveTo>
                  <a:pt x="0" y="0"/>
                </a:moveTo>
                <a:lnTo>
                  <a:pt x="485534" y="0"/>
                </a:lnTo>
                <a:lnTo>
                  <a:pt x="485534" y="454580"/>
                </a:lnTo>
                <a:lnTo>
                  <a:pt x="0" y="4545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619499" y="772809"/>
            <a:ext cx="27002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Get Doctors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3811787" y="5596379"/>
            <a:ext cx="2391438" cy="2456381"/>
            <a:chOff x="0" y="0"/>
            <a:chExt cx="411018" cy="42218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11018" cy="422180"/>
            </a:xfrm>
            <a:custGeom>
              <a:avLst/>
              <a:gdLst/>
              <a:ahLst/>
              <a:cxnLst/>
              <a:rect r="r" b="b" t="t" l="l"/>
              <a:pathLst>
                <a:path h="422180" w="411018">
                  <a:moveTo>
                    <a:pt x="205509" y="0"/>
                  </a:moveTo>
                  <a:cubicBezTo>
                    <a:pt x="92010" y="0"/>
                    <a:pt x="0" y="94508"/>
                    <a:pt x="0" y="211090"/>
                  </a:cubicBezTo>
                  <a:cubicBezTo>
                    <a:pt x="0" y="327672"/>
                    <a:pt x="92010" y="422180"/>
                    <a:pt x="205509" y="422180"/>
                  </a:cubicBezTo>
                  <a:cubicBezTo>
                    <a:pt x="319009" y="422180"/>
                    <a:pt x="411018" y="327672"/>
                    <a:pt x="411018" y="211090"/>
                  </a:cubicBezTo>
                  <a:cubicBezTo>
                    <a:pt x="411018" y="94508"/>
                    <a:pt x="319009" y="0"/>
                    <a:pt x="205509" y="0"/>
                  </a:cubicBezTo>
                  <a:lnTo>
                    <a:pt x="205509" y="0"/>
                  </a:lnTo>
                  <a:close/>
                </a:path>
              </a:pathLst>
            </a:custGeom>
            <a:solidFill>
              <a:srgbClr val="FFCCD2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38533" y="49104"/>
              <a:ext cx="333952" cy="333497"/>
            </a:xfrm>
            <a:prstGeom prst="rect">
              <a:avLst/>
            </a:prstGeom>
          </p:spPr>
          <p:txBody>
            <a:bodyPr anchor="ctr" rtlCol="false" tIns="12320" lIns="12320" bIns="12320" rIns="12320"/>
            <a:lstStyle/>
            <a:p>
              <a:pPr algn="ctr">
                <a:lnSpc>
                  <a:spcPts val="3480"/>
                </a:lnSpc>
              </a:pPr>
              <a:r>
                <a:rPr lang="en-US" sz="2900">
                  <a:solidFill>
                    <a:srgbClr val="000000"/>
                  </a:solidFill>
                  <a:latin typeface="Montserrat"/>
                </a:rPr>
                <a:t>3.2</a:t>
              </a:r>
            </a:p>
            <a:p>
              <a:pPr algn="ctr">
                <a:lnSpc>
                  <a:spcPts val="2640"/>
                </a:lnSpc>
              </a:pPr>
              <a:r>
                <a:rPr lang="en-US" sz="2200">
                  <a:solidFill>
                    <a:srgbClr val="000000"/>
                  </a:solidFill>
                  <a:latin typeface="Montserrat"/>
                </a:rPr>
                <a:t>Book Appointment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28700" y="5605904"/>
            <a:ext cx="2426047" cy="2491930"/>
            <a:chOff x="0" y="0"/>
            <a:chExt cx="411018" cy="42218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11018" cy="422180"/>
            </a:xfrm>
            <a:custGeom>
              <a:avLst/>
              <a:gdLst/>
              <a:ahLst/>
              <a:cxnLst/>
              <a:rect r="r" b="b" t="t" l="l"/>
              <a:pathLst>
                <a:path h="422180" w="411018">
                  <a:moveTo>
                    <a:pt x="205509" y="0"/>
                  </a:moveTo>
                  <a:cubicBezTo>
                    <a:pt x="92010" y="0"/>
                    <a:pt x="0" y="94508"/>
                    <a:pt x="0" y="211090"/>
                  </a:cubicBezTo>
                  <a:cubicBezTo>
                    <a:pt x="0" y="327672"/>
                    <a:pt x="92010" y="422180"/>
                    <a:pt x="205509" y="422180"/>
                  </a:cubicBezTo>
                  <a:cubicBezTo>
                    <a:pt x="319009" y="422180"/>
                    <a:pt x="411018" y="327672"/>
                    <a:pt x="411018" y="211090"/>
                  </a:cubicBezTo>
                  <a:cubicBezTo>
                    <a:pt x="411018" y="94508"/>
                    <a:pt x="319009" y="0"/>
                    <a:pt x="205509" y="0"/>
                  </a:cubicBezTo>
                  <a:lnTo>
                    <a:pt x="205509" y="0"/>
                  </a:lnTo>
                  <a:close/>
                </a:path>
              </a:pathLst>
            </a:custGeom>
            <a:solidFill>
              <a:srgbClr val="FFCCD2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38533" y="49104"/>
              <a:ext cx="333952" cy="333497"/>
            </a:xfrm>
            <a:prstGeom prst="rect">
              <a:avLst/>
            </a:prstGeom>
          </p:spPr>
          <p:txBody>
            <a:bodyPr anchor="ctr" rtlCol="false" tIns="12320" lIns="12320" bIns="12320" rIns="12320"/>
            <a:lstStyle/>
            <a:p>
              <a:pPr algn="ctr">
                <a:lnSpc>
                  <a:spcPts val="3480"/>
                </a:lnSpc>
              </a:pPr>
              <a:r>
                <a:rPr lang="en-US" sz="2900">
                  <a:solidFill>
                    <a:srgbClr val="000000"/>
                  </a:solidFill>
                  <a:latin typeface="Montserrat"/>
                </a:rPr>
                <a:t>3.1</a:t>
              </a:r>
            </a:p>
            <a:p>
              <a:pPr algn="ctr">
                <a:lnSpc>
                  <a:spcPts val="3480"/>
                </a:lnSpc>
              </a:pPr>
              <a:r>
                <a:rPr lang="en-US" sz="2900">
                  <a:solidFill>
                    <a:srgbClr val="000000"/>
                  </a:solidFill>
                  <a:latin typeface="Montserrat"/>
                </a:rPr>
                <a:t>Register/</a:t>
              </a:r>
            </a:p>
            <a:p>
              <a:pPr algn="ctr">
                <a:lnSpc>
                  <a:spcPts val="3480"/>
                </a:lnSpc>
              </a:pPr>
              <a:r>
                <a:rPr lang="en-US" sz="2900">
                  <a:solidFill>
                    <a:srgbClr val="000000"/>
                  </a:solidFill>
                  <a:latin typeface="Montserrat"/>
                </a:rPr>
                <a:t>Login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4796881" y="5627187"/>
            <a:ext cx="2396053" cy="2461122"/>
            <a:chOff x="0" y="0"/>
            <a:chExt cx="411018" cy="42218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11018" cy="422180"/>
            </a:xfrm>
            <a:custGeom>
              <a:avLst/>
              <a:gdLst/>
              <a:ahLst/>
              <a:cxnLst/>
              <a:rect r="r" b="b" t="t" l="l"/>
              <a:pathLst>
                <a:path h="422180" w="411018">
                  <a:moveTo>
                    <a:pt x="205509" y="0"/>
                  </a:moveTo>
                  <a:cubicBezTo>
                    <a:pt x="92010" y="0"/>
                    <a:pt x="0" y="94508"/>
                    <a:pt x="0" y="211090"/>
                  </a:cubicBezTo>
                  <a:cubicBezTo>
                    <a:pt x="0" y="327672"/>
                    <a:pt x="92010" y="422180"/>
                    <a:pt x="205509" y="422180"/>
                  </a:cubicBezTo>
                  <a:cubicBezTo>
                    <a:pt x="319009" y="422180"/>
                    <a:pt x="411018" y="327672"/>
                    <a:pt x="411018" y="211090"/>
                  </a:cubicBezTo>
                  <a:cubicBezTo>
                    <a:pt x="411018" y="94508"/>
                    <a:pt x="319009" y="0"/>
                    <a:pt x="205509" y="0"/>
                  </a:cubicBezTo>
                  <a:lnTo>
                    <a:pt x="205509" y="0"/>
                  </a:lnTo>
                  <a:close/>
                </a:path>
              </a:pathLst>
            </a:custGeom>
            <a:solidFill>
              <a:srgbClr val="FFCCD2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38533" y="49104"/>
              <a:ext cx="333952" cy="333497"/>
            </a:xfrm>
            <a:prstGeom prst="rect">
              <a:avLst/>
            </a:prstGeom>
          </p:spPr>
          <p:txBody>
            <a:bodyPr anchor="ctr" rtlCol="false" tIns="12320" lIns="12320" bIns="12320" rIns="12320"/>
            <a:lstStyle/>
            <a:p>
              <a:pPr algn="ctr">
                <a:lnSpc>
                  <a:spcPts val="3480"/>
                </a:lnSpc>
              </a:pPr>
              <a:r>
                <a:rPr lang="en-US" sz="2900">
                  <a:solidFill>
                    <a:srgbClr val="000000"/>
                  </a:solidFill>
                  <a:latin typeface="Montserrat"/>
                </a:rPr>
                <a:t>3.6</a:t>
              </a:r>
            </a:p>
            <a:p>
              <a:pPr algn="ctr">
                <a:lnSpc>
                  <a:spcPts val="3480"/>
                </a:lnSpc>
              </a:pPr>
              <a:r>
                <a:rPr lang="en-US" sz="2900">
                  <a:solidFill>
                    <a:srgbClr val="000000"/>
                  </a:solidFill>
                  <a:latin typeface="Montserrat"/>
                </a:rPr>
                <a:t>Give FeedBack 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304129" y="5631505"/>
            <a:ext cx="2391849" cy="2456804"/>
            <a:chOff x="0" y="0"/>
            <a:chExt cx="411018" cy="42218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11018" cy="422180"/>
            </a:xfrm>
            <a:custGeom>
              <a:avLst/>
              <a:gdLst/>
              <a:ahLst/>
              <a:cxnLst/>
              <a:rect r="r" b="b" t="t" l="l"/>
              <a:pathLst>
                <a:path h="422180" w="411018">
                  <a:moveTo>
                    <a:pt x="205509" y="0"/>
                  </a:moveTo>
                  <a:cubicBezTo>
                    <a:pt x="92010" y="0"/>
                    <a:pt x="0" y="94508"/>
                    <a:pt x="0" y="211090"/>
                  </a:cubicBezTo>
                  <a:cubicBezTo>
                    <a:pt x="0" y="327672"/>
                    <a:pt x="92010" y="422180"/>
                    <a:pt x="205509" y="422180"/>
                  </a:cubicBezTo>
                  <a:cubicBezTo>
                    <a:pt x="319009" y="422180"/>
                    <a:pt x="411018" y="327672"/>
                    <a:pt x="411018" y="211090"/>
                  </a:cubicBezTo>
                  <a:cubicBezTo>
                    <a:pt x="411018" y="94508"/>
                    <a:pt x="319009" y="0"/>
                    <a:pt x="205509" y="0"/>
                  </a:cubicBezTo>
                  <a:lnTo>
                    <a:pt x="205509" y="0"/>
                  </a:lnTo>
                  <a:close/>
                </a:path>
              </a:pathLst>
            </a:custGeom>
            <a:solidFill>
              <a:srgbClr val="FFCCD2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38533" y="49104"/>
              <a:ext cx="333952" cy="333497"/>
            </a:xfrm>
            <a:prstGeom prst="rect">
              <a:avLst/>
            </a:prstGeom>
          </p:spPr>
          <p:txBody>
            <a:bodyPr anchor="ctr" rtlCol="false" tIns="12320" lIns="12320" bIns="12320" rIns="12320"/>
            <a:lstStyle/>
            <a:p>
              <a:pPr algn="ctr">
                <a:lnSpc>
                  <a:spcPts val="3480"/>
                </a:lnSpc>
              </a:pPr>
              <a:r>
                <a:rPr lang="en-US" sz="2900">
                  <a:solidFill>
                    <a:srgbClr val="000000"/>
                  </a:solidFill>
                  <a:latin typeface="Montserrat"/>
                </a:rPr>
                <a:t>3.4</a:t>
              </a:r>
            </a:p>
            <a:p>
              <a:pPr algn="ctr">
                <a:lnSpc>
                  <a:spcPts val="3480"/>
                </a:lnSpc>
              </a:pPr>
              <a:r>
                <a:rPr lang="en-US" sz="2900">
                  <a:solidFill>
                    <a:srgbClr val="000000"/>
                  </a:solidFill>
                  <a:latin typeface="Montserrat"/>
                </a:rPr>
                <a:t>Sort</a:t>
              </a:r>
            </a:p>
            <a:p>
              <a:pPr algn="ctr">
                <a:lnSpc>
                  <a:spcPts val="3480"/>
                </a:lnSpc>
              </a:pPr>
              <a:r>
                <a:rPr lang="en-US" sz="2900">
                  <a:solidFill>
                    <a:srgbClr val="000000"/>
                  </a:solidFill>
                  <a:latin typeface="Montserrat"/>
                </a:rPr>
                <a:t>Doctor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2048403" y="5627187"/>
            <a:ext cx="2396053" cy="2461122"/>
            <a:chOff x="0" y="0"/>
            <a:chExt cx="411018" cy="42218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11018" cy="422180"/>
            </a:xfrm>
            <a:custGeom>
              <a:avLst/>
              <a:gdLst/>
              <a:ahLst/>
              <a:cxnLst/>
              <a:rect r="r" b="b" t="t" l="l"/>
              <a:pathLst>
                <a:path h="422180" w="411018">
                  <a:moveTo>
                    <a:pt x="205509" y="0"/>
                  </a:moveTo>
                  <a:cubicBezTo>
                    <a:pt x="92010" y="0"/>
                    <a:pt x="0" y="94508"/>
                    <a:pt x="0" y="211090"/>
                  </a:cubicBezTo>
                  <a:cubicBezTo>
                    <a:pt x="0" y="327672"/>
                    <a:pt x="92010" y="422180"/>
                    <a:pt x="205509" y="422180"/>
                  </a:cubicBezTo>
                  <a:cubicBezTo>
                    <a:pt x="319009" y="422180"/>
                    <a:pt x="411018" y="327672"/>
                    <a:pt x="411018" y="211090"/>
                  </a:cubicBezTo>
                  <a:cubicBezTo>
                    <a:pt x="411018" y="94508"/>
                    <a:pt x="319009" y="0"/>
                    <a:pt x="205509" y="0"/>
                  </a:cubicBezTo>
                  <a:lnTo>
                    <a:pt x="205509" y="0"/>
                  </a:lnTo>
                  <a:close/>
                </a:path>
              </a:pathLst>
            </a:custGeom>
            <a:solidFill>
              <a:srgbClr val="FFCCD2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38533" y="49104"/>
              <a:ext cx="333952" cy="333497"/>
            </a:xfrm>
            <a:prstGeom prst="rect">
              <a:avLst/>
            </a:prstGeom>
          </p:spPr>
          <p:txBody>
            <a:bodyPr anchor="ctr" rtlCol="false" tIns="12320" lIns="12320" bIns="12320" rIns="12320"/>
            <a:lstStyle/>
            <a:p>
              <a:pPr algn="ctr">
                <a:lnSpc>
                  <a:spcPts val="3479"/>
                </a:lnSpc>
              </a:pPr>
              <a:r>
                <a:rPr lang="en-US" sz="2899">
                  <a:solidFill>
                    <a:srgbClr val="000000"/>
                  </a:solidFill>
                  <a:latin typeface="Montserrat"/>
                </a:rPr>
                <a:t>3.5</a:t>
              </a:r>
            </a:p>
            <a:p>
              <a:pPr algn="ctr">
                <a:lnSpc>
                  <a:spcPts val="3479"/>
                </a:lnSpc>
              </a:pPr>
              <a:r>
                <a:rPr lang="en-US" sz="2899">
                  <a:solidFill>
                    <a:srgbClr val="000000"/>
                  </a:solidFill>
                  <a:latin typeface="Montserrat"/>
                </a:rPr>
                <a:t>Manage Profile</a:t>
              </a:r>
            </a:p>
          </p:txBody>
        </p:sp>
      </p:grpSp>
      <p:sp>
        <p:nvSpPr>
          <p:cNvPr name="AutoShape 38" id="38"/>
          <p:cNvSpPr/>
          <p:nvPr/>
        </p:nvSpPr>
        <p:spPr>
          <a:xfrm flipV="true">
            <a:off x="2241724" y="4120004"/>
            <a:ext cx="7241599" cy="1485900"/>
          </a:xfrm>
          <a:prstGeom prst="line">
            <a:avLst/>
          </a:prstGeom>
          <a:ln cap="rnd" w="66675">
            <a:solidFill>
              <a:srgbClr val="696666"/>
            </a:solidFill>
            <a:prstDash val="solid"/>
            <a:headEnd type="triangle" len="med" w="lg"/>
            <a:tailEnd type="triangle" len="med" w="lg"/>
          </a:ln>
        </p:spPr>
      </p:sp>
      <p:sp>
        <p:nvSpPr>
          <p:cNvPr name="AutoShape 39" id="39"/>
          <p:cNvSpPr/>
          <p:nvPr/>
        </p:nvSpPr>
        <p:spPr>
          <a:xfrm flipV="true">
            <a:off x="5007506" y="4120004"/>
            <a:ext cx="4475816" cy="1476375"/>
          </a:xfrm>
          <a:prstGeom prst="line">
            <a:avLst/>
          </a:prstGeom>
          <a:ln cap="rnd" w="66675">
            <a:solidFill>
              <a:srgbClr val="696666"/>
            </a:solidFill>
            <a:prstDash val="solid"/>
            <a:headEnd type="triangle" len="med" w="lg"/>
            <a:tailEnd type="triangle" len="med" w="lg"/>
          </a:ln>
        </p:spPr>
      </p:sp>
      <p:sp>
        <p:nvSpPr>
          <p:cNvPr name="AutoShape 40" id="40"/>
          <p:cNvSpPr/>
          <p:nvPr/>
        </p:nvSpPr>
        <p:spPr>
          <a:xfrm flipV="true">
            <a:off x="7753677" y="4120004"/>
            <a:ext cx="1729646" cy="1507183"/>
          </a:xfrm>
          <a:prstGeom prst="line">
            <a:avLst/>
          </a:prstGeom>
          <a:ln cap="rnd" w="66675">
            <a:solidFill>
              <a:srgbClr val="696666"/>
            </a:solidFill>
            <a:prstDash val="solid"/>
            <a:headEnd type="triangle" len="med" w="lg"/>
            <a:tailEnd type="triangle" len="med" w="lg"/>
          </a:ln>
        </p:spPr>
      </p:sp>
      <p:sp>
        <p:nvSpPr>
          <p:cNvPr name="AutoShape 41" id="41"/>
          <p:cNvSpPr/>
          <p:nvPr/>
        </p:nvSpPr>
        <p:spPr>
          <a:xfrm flipH="true" flipV="true">
            <a:off x="9483323" y="4120004"/>
            <a:ext cx="1016731" cy="1511501"/>
          </a:xfrm>
          <a:prstGeom prst="line">
            <a:avLst/>
          </a:prstGeom>
          <a:ln cap="rnd" w="66675">
            <a:solidFill>
              <a:srgbClr val="696666"/>
            </a:solidFill>
            <a:prstDash val="solid"/>
            <a:headEnd type="triangle" len="med" w="lg"/>
            <a:tailEnd type="triangle" len="med" w="lg"/>
          </a:ln>
        </p:spPr>
      </p:sp>
      <p:sp>
        <p:nvSpPr>
          <p:cNvPr name="AutoShape 42" id="42"/>
          <p:cNvSpPr/>
          <p:nvPr/>
        </p:nvSpPr>
        <p:spPr>
          <a:xfrm flipH="true" flipV="true">
            <a:off x="9483323" y="4120004"/>
            <a:ext cx="3763107" cy="1507183"/>
          </a:xfrm>
          <a:prstGeom prst="line">
            <a:avLst/>
          </a:prstGeom>
          <a:ln cap="rnd" w="66675">
            <a:solidFill>
              <a:srgbClr val="696666"/>
            </a:solidFill>
            <a:prstDash val="solid"/>
            <a:headEnd type="triangle" len="med" w="lg"/>
            <a:tailEnd type="triangle" len="med" w="lg"/>
          </a:ln>
        </p:spPr>
      </p:sp>
      <p:sp>
        <p:nvSpPr>
          <p:cNvPr name="AutoShape 43" id="43"/>
          <p:cNvSpPr/>
          <p:nvPr/>
        </p:nvSpPr>
        <p:spPr>
          <a:xfrm flipH="true" flipV="true">
            <a:off x="9483323" y="4120004"/>
            <a:ext cx="6511585" cy="1507183"/>
          </a:xfrm>
          <a:prstGeom prst="line">
            <a:avLst/>
          </a:prstGeom>
          <a:ln cap="rnd" w="66675">
            <a:solidFill>
              <a:srgbClr val="696666"/>
            </a:solidFill>
            <a:prstDash val="solid"/>
            <a:headEnd type="triangle" len="med" w="lg"/>
            <a:tailEnd type="triangle" len="med" w="lg"/>
          </a:ln>
        </p:spPr>
      </p:sp>
      <p:sp>
        <p:nvSpPr>
          <p:cNvPr name="AutoShape 44" id="44"/>
          <p:cNvSpPr/>
          <p:nvPr/>
        </p:nvSpPr>
        <p:spPr>
          <a:xfrm flipH="true">
            <a:off x="1028700" y="8983659"/>
            <a:ext cx="2426047" cy="0"/>
          </a:xfrm>
          <a:prstGeom prst="line">
            <a:avLst/>
          </a:prstGeom>
          <a:ln cap="rnd" w="95250">
            <a:solidFill>
              <a:srgbClr val="FBF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5" id="45"/>
          <p:cNvSpPr/>
          <p:nvPr/>
        </p:nvSpPr>
        <p:spPr>
          <a:xfrm flipH="true">
            <a:off x="1028700" y="9885424"/>
            <a:ext cx="2426047" cy="0"/>
          </a:xfrm>
          <a:prstGeom prst="line">
            <a:avLst/>
          </a:prstGeom>
          <a:ln cap="rnd" w="95250">
            <a:solidFill>
              <a:srgbClr val="FBF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6" id="46"/>
          <p:cNvSpPr txBox="true"/>
          <p:nvPr/>
        </p:nvSpPr>
        <p:spPr>
          <a:xfrm rot="0">
            <a:off x="1028700" y="9134245"/>
            <a:ext cx="2426047" cy="509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8"/>
              </a:lnSpc>
            </a:pPr>
            <a:r>
              <a:rPr lang="en-US" sz="2820">
                <a:solidFill>
                  <a:srgbClr val="000000"/>
                </a:solidFill>
                <a:latin typeface="Poppins"/>
              </a:rPr>
              <a:t>Patient</a:t>
            </a:r>
          </a:p>
        </p:txBody>
      </p:sp>
      <p:sp>
        <p:nvSpPr>
          <p:cNvPr name="AutoShape 47" id="47"/>
          <p:cNvSpPr/>
          <p:nvPr/>
        </p:nvSpPr>
        <p:spPr>
          <a:xfrm flipH="true">
            <a:off x="3811787" y="8983659"/>
            <a:ext cx="2391438" cy="0"/>
          </a:xfrm>
          <a:prstGeom prst="line">
            <a:avLst/>
          </a:prstGeom>
          <a:ln cap="rnd" w="95250">
            <a:solidFill>
              <a:srgbClr val="FBF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8" id="48"/>
          <p:cNvSpPr/>
          <p:nvPr/>
        </p:nvSpPr>
        <p:spPr>
          <a:xfrm flipH="true">
            <a:off x="3811787" y="9885424"/>
            <a:ext cx="2391438" cy="0"/>
          </a:xfrm>
          <a:prstGeom prst="line">
            <a:avLst/>
          </a:prstGeom>
          <a:ln cap="rnd" w="95250">
            <a:solidFill>
              <a:srgbClr val="FBF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9" id="49"/>
          <p:cNvSpPr txBox="true"/>
          <p:nvPr/>
        </p:nvSpPr>
        <p:spPr>
          <a:xfrm rot="0">
            <a:off x="3811787" y="9134245"/>
            <a:ext cx="2391438" cy="509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8"/>
              </a:lnSpc>
            </a:pPr>
            <a:r>
              <a:rPr lang="en-US" sz="2820">
                <a:solidFill>
                  <a:srgbClr val="000000"/>
                </a:solidFill>
                <a:latin typeface="Poppins"/>
              </a:rPr>
              <a:t>Appointment</a:t>
            </a:r>
          </a:p>
        </p:txBody>
      </p:sp>
      <p:sp>
        <p:nvSpPr>
          <p:cNvPr name="AutoShape 50" id="50"/>
          <p:cNvSpPr/>
          <p:nvPr/>
        </p:nvSpPr>
        <p:spPr>
          <a:xfrm flipH="true">
            <a:off x="6560266" y="9031284"/>
            <a:ext cx="2391438" cy="0"/>
          </a:xfrm>
          <a:prstGeom prst="line">
            <a:avLst/>
          </a:prstGeom>
          <a:ln cap="rnd" w="95250">
            <a:solidFill>
              <a:srgbClr val="FBF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1" id="51"/>
          <p:cNvSpPr/>
          <p:nvPr/>
        </p:nvSpPr>
        <p:spPr>
          <a:xfrm flipH="true">
            <a:off x="6560266" y="9933049"/>
            <a:ext cx="2391438" cy="0"/>
          </a:xfrm>
          <a:prstGeom prst="line">
            <a:avLst/>
          </a:prstGeom>
          <a:ln cap="rnd" w="95250">
            <a:solidFill>
              <a:srgbClr val="FBF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2" id="52"/>
          <p:cNvSpPr txBox="true"/>
          <p:nvPr/>
        </p:nvSpPr>
        <p:spPr>
          <a:xfrm rot="0">
            <a:off x="6560266" y="9181870"/>
            <a:ext cx="2391438" cy="509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8"/>
              </a:lnSpc>
            </a:pPr>
            <a:r>
              <a:rPr lang="en-US" sz="2820">
                <a:solidFill>
                  <a:srgbClr val="000000"/>
                </a:solidFill>
                <a:latin typeface="Poppins"/>
              </a:rPr>
              <a:t>Doctor</a:t>
            </a:r>
          </a:p>
        </p:txBody>
      </p:sp>
      <p:sp>
        <p:nvSpPr>
          <p:cNvPr name="AutoShape 53" id="53"/>
          <p:cNvSpPr/>
          <p:nvPr/>
        </p:nvSpPr>
        <p:spPr>
          <a:xfrm flipH="true">
            <a:off x="9304540" y="9031284"/>
            <a:ext cx="2391438" cy="0"/>
          </a:xfrm>
          <a:prstGeom prst="line">
            <a:avLst/>
          </a:prstGeom>
          <a:ln cap="rnd" w="95250">
            <a:solidFill>
              <a:srgbClr val="FBF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4" id="54"/>
          <p:cNvSpPr/>
          <p:nvPr/>
        </p:nvSpPr>
        <p:spPr>
          <a:xfrm flipH="true">
            <a:off x="9304540" y="9933049"/>
            <a:ext cx="2391438" cy="0"/>
          </a:xfrm>
          <a:prstGeom prst="line">
            <a:avLst/>
          </a:prstGeom>
          <a:ln cap="rnd" w="95250">
            <a:solidFill>
              <a:srgbClr val="FBF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5" id="55"/>
          <p:cNvSpPr txBox="true"/>
          <p:nvPr/>
        </p:nvSpPr>
        <p:spPr>
          <a:xfrm rot="0">
            <a:off x="9304540" y="9181870"/>
            <a:ext cx="2391438" cy="509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8"/>
              </a:lnSpc>
            </a:pPr>
            <a:r>
              <a:rPr lang="en-US" sz="2820">
                <a:solidFill>
                  <a:srgbClr val="000000"/>
                </a:solidFill>
                <a:latin typeface="Poppins"/>
              </a:rPr>
              <a:t>Doctor</a:t>
            </a:r>
          </a:p>
        </p:txBody>
      </p:sp>
      <p:sp>
        <p:nvSpPr>
          <p:cNvPr name="AutoShape 56" id="56"/>
          <p:cNvSpPr/>
          <p:nvPr/>
        </p:nvSpPr>
        <p:spPr>
          <a:xfrm flipH="true">
            <a:off x="12053018" y="9028546"/>
            <a:ext cx="2391438" cy="0"/>
          </a:xfrm>
          <a:prstGeom prst="line">
            <a:avLst/>
          </a:prstGeom>
          <a:ln cap="rnd" w="95250">
            <a:solidFill>
              <a:srgbClr val="FBF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7" id="57"/>
          <p:cNvSpPr/>
          <p:nvPr/>
        </p:nvSpPr>
        <p:spPr>
          <a:xfrm flipH="true">
            <a:off x="12053018" y="9930312"/>
            <a:ext cx="2391438" cy="0"/>
          </a:xfrm>
          <a:prstGeom prst="line">
            <a:avLst/>
          </a:prstGeom>
          <a:ln cap="rnd" w="95250">
            <a:solidFill>
              <a:srgbClr val="FBF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8" id="58"/>
          <p:cNvSpPr txBox="true"/>
          <p:nvPr/>
        </p:nvSpPr>
        <p:spPr>
          <a:xfrm rot="0">
            <a:off x="12053018" y="9218383"/>
            <a:ext cx="2391438" cy="509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8"/>
              </a:lnSpc>
            </a:pPr>
            <a:r>
              <a:rPr lang="en-US" sz="2820">
                <a:solidFill>
                  <a:srgbClr val="000000"/>
                </a:solidFill>
                <a:latin typeface="Poppins"/>
              </a:rPr>
              <a:t>Patient</a:t>
            </a:r>
          </a:p>
        </p:txBody>
      </p:sp>
      <p:sp>
        <p:nvSpPr>
          <p:cNvPr name="AutoShape 59" id="59"/>
          <p:cNvSpPr/>
          <p:nvPr/>
        </p:nvSpPr>
        <p:spPr>
          <a:xfrm flipH="true">
            <a:off x="14764905" y="9025808"/>
            <a:ext cx="2391438" cy="0"/>
          </a:xfrm>
          <a:prstGeom prst="line">
            <a:avLst/>
          </a:prstGeom>
          <a:ln cap="rnd" w="95250">
            <a:solidFill>
              <a:srgbClr val="FBF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0" id="60"/>
          <p:cNvSpPr/>
          <p:nvPr/>
        </p:nvSpPr>
        <p:spPr>
          <a:xfrm flipH="true">
            <a:off x="14764905" y="9927574"/>
            <a:ext cx="2391438" cy="0"/>
          </a:xfrm>
          <a:prstGeom prst="line">
            <a:avLst/>
          </a:prstGeom>
          <a:ln cap="rnd" w="95250">
            <a:solidFill>
              <a:srgbClr val="FBF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1" id="61"/>
          <p:cNvSpPr txBox="true"/>
          <p:nvPr/>
        </p:nvSpPr>
        <p:spPr>
          <a:xfrm rot="0">
            <a:off x="14764905" y="9176395"/>
            <a:ext cx="2391438" cy="509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8"/>
              </a:lnSpc>
            </a:pPr>
            <a:r>
              <a:rPr lang="en-US" sz="2820">
                <a:solidFill>
                  <a:srgbClr val="000000"/>
                </a:solidFill>
                <a:latin typeface="Poppins"/>
              </a:rPr>
              <a:t>Feedback</a:t>
            </a:r>
          </a:p>
        </p:txBody>
      </p:sp>
      <p:grpSp>
        <p:nvGrpSpPr>
          <p:cNvPr name="Group 62" id="62"/>
          <p:cNvGrpSpPr/>
          <p:nvPr/>
        </p:nvGrpSpPr>
        <p:grpSpPr>
          <a:xfrm rot="-5400000">
            <a:off x="1840582" y="8162330"/>
            <a:ext cx="802282" cy="673289"/>
            <a:chOff x="0" y="0"/>
            <a:chExt cx="1069710" cy="897719"/>
          </a:xfrm>
        </p:grpSpPr>
        <p:sp>
          <p:nvSpPr>
            <p:cNvPr name="AutoShape 63" id="63"/>
            <p:cNvSpPr/>
            <p:nvPr/>
          </p:nvSpPr>
          <p:spPr>
            <a:xfrm flipH="true">
              <a:off x="0" y="320461"/>
              <a:ext cx="1069710" cy="0"/>
            </a:xfrm>
            <a:prstGeom prst="line">
              <a:avLst/>
            </a:prstGeom>
            <a:ln cap="rnd" w="50057">
              <a:solidFill>
                <a:srgbClr val="696666"/>
              </a:solidFill>
              <a:prstDash val="solid"/>
              <a:headEnd type="triangle" len="med" w="lg"/>
              <a:tailEnd type="none" len="sm" w="sm"/>
            </a:ln>
          </p:spPr>
        </p:sp>
        <p:sp>
          <p:nvSpPr>
            <p:cNvPr name="AutoShape 64" id="64"/>
            <p:cNvSpPr/>
            <p:nvPr/>
          </p:nvSpPr>
          <p:spPr>
            <a:xfrm flipH="true">
              <a:off x="0" y="575895"/>
              <a:ext cx="1069710" cy="0"/>
            </a:xfrm>
            <a:prstGeom prst="line">
              <a:avLst/>
            </a:prstGeom>
            <a:ln cap="rnd" w="50057">
              <a:solidFill>
                <a:srgbClr val="696666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65" id="65"/>
            <p:cNvSpPr txBox="true"/>
            <p:nvPr/>
          </p:nvSpPr>
          <p:spPr>
            <a:xfrm rot="0">
              <a:off x="340990" y="-28575"/>
              <a:ext cx="546553" cy="266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Poppins"/>
                </a:rPr>
                <a:t>Req</a:t>
              </a:r>
            </a:p>
          </p:txBody>
        </p:sp>
        <p:sp>
          <p:nvSpPr>
            <p:cNvPr name="TextBox 66" id="66"/>
            <p:cNvSpPr txBox="true"/>
            <p:nvPr/>
          </p:nvSpPr>
          <p:spPr>
            <a:xfrm rot="9881">
              <a:off x="341331" y="630238"/>
              <a:ext cx="474495" cy="266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Poppins"/>
                </a:rPr>
                <a:t>Res</a:t>
              </a:r>
            </a:p>
          </p:txBody>
        </p:sp>
      </p:grpSp>
      <p:grpSp>
        <p:nvGrpSpPr>
          <p:cNvPr name="Group 67" id="67"/>
          <p:cNvGrpSpPr/>
          <p:nvPr/>
        </p:nvGrpSpPr>
        <p:grpSpPr>
          <a:xfrm rot="-5400000">
            <a:off x="4606365" y="8162330"/>
            <a:ext cx="802282" cy="673289"/>
            <a:chOff x="0" y="0"/>
            <a:chExt cx="1069710" cy="897719"/>
          </a:xfrm>
        </p:grpSpPr>
        <p:sp>
          <p:nvSpPr>
            <p:cNvPr name="AutoShape 68" id="68"/>
            <p:cNvSpPr/>
            <p:nvPr/>
          </p:nvSpPr>
          <p:spPr>
            <a:xfrm flipH="true">
              <a:off x="0" y="320461"/>
              <a:ext cx="1069710" cy="0"/>
            </a:xfrm>
            <a:prstGeom prst="line">
              <a:avLst/>
            </a:prstGeom>
            <a:ln cap="rnd" w="50057">
              <a:solidFill>
                <a:srgbClr val="696666"/>
              </a:solidFill>
              <a:prstDash val="solid"/>
              <a:headEnd type="triangle" len="med" w="lg"/>
              <a:tailEnd type="none" len="sm" w="sm"/>
            </a:ln>
          </p:spPr>
        </p:sp>
        <p:sp>
          <p:nvSpPr>
            <p:cNvPr name="AutoShape 69" id="69"/>
            <p:cNvSpPr/>
            <p:nvPr/>
          </p:nvSpPr>
          <p:spPr>
            <a:xfrm flipH="true">
              <a:off x="0" y="575895"/>
              <a:ext cx="1069710" cy="0"/>
            </a:xfrm>
            <a:prstGeom prst="line">
              <a:avLst/>
            </a:prstGeom>
            <a:ln cap="rnd" w="50057">
              <a:solidFill>
                <a:srgbClr val="696666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70" id="70"/>
            <p:cNvSpPr txBox="true"/>
            <p:nvPr/>
          </p:nvSpPr>
          <p:spPr>
            <a:xfrm rot="0">
              <a:off x="340990" y="-28575"/>
              <a:ext cx="546553" cy="266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Poppins"/>
                </a:rPr>
                <a:t>Req</a:t>
              </a:r>
            </a:p>
          </p:txBody>
        </p:sp>
        <p:sp>
          <p:nvSpPr>
            <p:cNvPr name="TextBox 71" id="71"/>
            <p:cNvSpPr txBox="true"/>
            <p:nvPr/>
          </p:nvSpPr>
          <p:spPr>
            <a:xfrm rot="9881">
              <a:off x="341331" y="630238"/>
              <a:ext cx="474495" cy="266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Poppins"/>
                </a:rPr>
                <a:t>Res</a:t>
              </a:r>
            </a:p>
          </p:txBody>
        </p:sp>
      </p:grpSp>
      <p:grpSp>
        <p:nvGrpSpPr>
          <p:cNvPr name="Group 72" id="72"/>
          <p:cNvGrpSpPr/>
          <p:nvPr/>
        </p:nvGrpSpPr>
        <p:grpSpPr>
          <a:xfrm rot="-5400000">
            <a:off x="7352536" y="8162330"/>
            <a:ext cx="802282" cy="673289"/>
            <a:chOff x="0" y="0"/>
            <a:chExt cx="1069710" cy="897719"/>
          </a:xfrm>
        </p:grpSpPr>
        <p:sp>
          <p:nvSpPr>
            <p:cNvPr name="AutoShape 73" id="73"/>
            <p:cNvSpPr/>
            <p:nvPr/>
          </p:nvSpPr>
          <p:spPr>
            <a:xfrm flipH="true">
              <a:off x="0" y="320461"/>
              <a:ext cx="1069710" cy="0"/>
            </a:xfrm>
            <a:prstGeom prst="line">
              <a:avLst/>
            </a:prstGeom>
            <a:ln cap="rnd" w="50057">
              <a:solidFill>
                <a:srgbClr val="696666"/>
              </a:solidFill>
              <a:prstDash val="solid"/>
              <a:headEnd type="triangle" len="med" w="lg"/>
              <a:tailEnd type="none" len="sm" w="sm"/>
            </a:ln>
          </p:spPr>
        </p:sp>
        <p:sp>
          <p:nvSpPr>
            <p:cNvPr name="AutoShape 74" id="74"/>
            <p:cNvSpPr/>
            <p:nvPr/>
          </p:nvSpPr>
          <p:spPr>
            <a:xfrm flipH="true">
              <a:off x="0" y="575895"/>
              <a:ext cx="1069710" cy="0"/>
            </a:xfrm>
            <a:prstGeom prst="line">
              <a:avLst/>
            </a:prstGeom>
            <a:ln cap="rnd" w="50057">
              <a:solidFill>
                <a:srgbClr val="696666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75" id="75"/>
            <p:cNvSpPr txBox="true"/>
            <p:nvPr/>
          </p:nvSpPr>
          <p:spPr>
            <a:xfrm rot="0">
              <a:off x="340990" y="-28575"/>
              <a:ext cx="546553" cy="266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Poppins"/>
                </a:rPr>
                <a:t>Req</a:t>
              </a:r>
            </a:p>
          </p:txBody>
        </p:sp>
        <p:sp>
          <p:nvSpPr>
            <p:cNvPr name="TextBox 76" id="76"/>
            <p:cNvSpPr txBox="true"/>
            <p:nvPr/>
          </p:nvSpPr>
          <p:spPr>
            <a:xfrm rot="9881">
              <a:off x="341331" y="630238"/>
              <a:ext cx="474495" cy="266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Poppins"/>
                </a:rPr>
                <a:t>Res</a:t>
              </a:r>
            </a:p>
          </p:txBody>
        </p:sp>
      </p:grpSp>
      <p:grpSp>
        <p:nvGrpSpPr>
          <p:cNvPr name="Group 77" id="77"/>
          <p:cNvGrpSpPr/>
          <p:nvPr/>
        </p:nvGrpSpPr>
        <p:grpSpPr>
          <a:xfrm rot="-5400000">
            <a:off x="10098912" y="8162330"/>
            <a:ext cx="802282" cy="673289"/>
            <a:chOff x="0" y="0"/>
            <a:chExt cx="1069710" cy="897719"/>
          </a:xfrm>
        </p:grpSpPr>
        <p:sp>
          <p:nvSpPr>
            <p:cNvPr name="AutoShape 78" id="78"/>
            <p:cNvSpPr/>
            <p:nvPr/>
          </p:nvSpPr>
          <p:spPr>
            <a:xfrm flipH="true">
              <a:off x="0" y="320461"/>
              <a:ext cx="1069710" cy="0"/>
            </a:xfrm>
            <a:prstGeom prst="line">
              <a:avLst/>
            </a:prstGeom>
            <a:ln cap="rnd" w="50057">
              <a:solidFill>
                <a:srgbClr val="696666"/>
              </a:solidFill>
              <a:prstDash val="solid"/>
              <a:headEnd type="triangle" len="med" w="lg"/>
              <a:tailEnd type="none" len="sm" w="sm"/>
            </a:ln>
          </p:spPr>
        </p:sp>
        <p:sp>
          <p:nvSpPr>
            <p:cNvPr name="AutoShape 79" id="79"/>
            <p:cNvSpPr/>
            <p:nvPr/>
          </p:nvSpPr>
          <p:spPr>
            <a:xfrm flipH="true">
              <a:off x="0" y="575895"/>
              <a:ext cx="1069710" cy="0"/>
            </a:xfrm>
            <a:prstGeom prst="line">
              <a:avLst/>
            </a:prstGeom>
            <a:ln cap="rnd" w="50057">
              <a:solidFill>
                <a:srgbClr val="696666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80" id="80"/>
            <p:cNvSpPr txBox="true"/>
            <p:nvPr/>
          </p:nvSpPr>
          <p:spPr>
            <a:xfrm rot="0">
              <a:off x="340990" y="-28575"/>
              <a:ext cx="546553" cy="266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Poppins"/>
                </a:rPr>
                <a:t>Req</a:t>
              </a:r>
            </a:p>
          </p:txBody>
        </p:sp>
        <p:sp>
          <p:nvSpPr>
            <p:cNvPr name="TextBox 81" id="81"/>
            <p:cNvSpPr txBox="true"/>
            <p:nvPr/>
          </p:nvSpPr>
          <p:spPr>
            <a:xfrm rot="9881">
              <a:off x="341331" y="630238"/>
              <a:ext cx="474495" cy="266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Poppins"/>
                </a:rPr>
                <a:t>Res</a:t>
              </a:r>
            </a:p>
          </p:txBody>
        </p:sp>
      </p:grpSp>
      <p:grpSp>
        <p:nvGrpSpPr>
          <p:cNvPr name="Group 82" id="82"/>
          <p:cNvGrpSpPr/>
          <p:nvPr/>
        </p:nvGrpSpPr>
        <p:grpSpPr>
          <a:xfrm rot="-5400000">
            <a:off x="12845288" y="8162330"/>
            <a:ext cx="802282" cy="673289"/>
            <a:chOff x="0" y="0"/>
            <a:chExt cx="1069710" cy="897719"/>
          </a:xfrm>
        </p:grpSpPr>
        <p:sp>
          <p:nvSpPr>
            <p:cNvPr name="AutoShape 83" id="83"/>
            <p:cNvSpPr/>
            <p:nvPr/>
          </p:nvSpPr>
          <p:spPr>
            <a:xfrm flipH="true">
              <a:off x="0" y="320461"/>
              <a:ext cx="1069710" cy="0"/>
            </a:xfrm>
            <a:prstGeom prst="line">
              <a:avLst/>
            </a:prstGeom>
            <a:ln cap="rnd" w="50057">
              <a:solidFill>
                <a:srgbClr val="696666"/>
              </a:solidFill>
              <a:prstDash val="solid"/>
              <a:headEnd type="triangle" len="med" w="lg"/>
              <a:tailEnd type="none" len="sm" w="sm"/>
            </a:ln>
          </p:spPr>
        </p:sp>
        <p:sp>
          <p:nvSpPr>
            <p:cNvPr name="AutoShape 84" id="84"/>
            <p:cNvSpPr/>
            <p:nvPr/>
          </p:nvSpPr>
          <p:spPr>
            <a:xfrm flipH="true">
              <a:off x="0" y="575895"/>
              <a:ext cx="1069710" cy="0"/>
            </a:xfrm>
            <a:prstGeom prst="line">
              <a:avLst/>
            </a:prstGeom>
            <a:ln cap="rnd" w="50057">
              <a:solidFill>
                <a:srgbClr val="696666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85" id="85"/>
            <p:cNvSpPr txBox="true"/>
            <p:nvPr/>
          </p:nvSpPr>
          <p:spPr>
            <a:xfrm rot="0">
              <a:off x="340990" y="-28575"/>
              <a:ext cx="546553" cy="266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Poppins"/>
                </a:rPr>
                <a:t>Req</a:t>
              </a:r>
            </a:p>
          </p:txBody>
        </p:sp>
        <p:sp>
          <p:nvSpPr>
            <p:cNvPr name="TextBox 86" id="86"/>
            <p:cNvSpPr txBox="true"/>
            <p:nvPr/>
          </p:nvSpPr>
          <p:spPr>
            <a:xfrm rot="9881">
              <a:off x="341331" y="630238"/>
              <a:ext cx="474495" cy="266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Poppins"/>
                </a:rPr>
                <a:t>Res</a:t>
              </a:r>
            </a:p>
          </p:txBody>
        </p:sp>
      </p:grpSp>
      <p:grpSp>
        <p:nvGrpSpPr>
          <p:cNvPr name="Group 87" id="87"/>
          <p:cNvGrpSpPr/>
          <p:nvPr/>
        </p:nvGrpSpPr>
        <p:grpSpPr>
          <a:xfrm rot="-5400000">
            <a:off x="15593767" y="8162330"/>
            <a:ext cx="802282" cy="673289"/>
            <a:chOff x="0" y="0"/>
            <a:chExt cx="1069710" cy="897719"/>
          </a:xfrm>
        </p:grpSpPr>
        <p:sp>
          <p:nvSpPr>
            <p:cNvPr name="AutoShape 88" id="88"/>
            <p:cNvSpPr/>
            <p:nvPr/>
          </p:nvSpPr>
          <p:spPr>
            <a:xfrm flipH="true">
              <a:off x="0" y="320461"/>
              <a:ext cx="1069710" cy="0"/>
            </a:xfrm>
            <a:prstGeom prst="line">
              <a:avLst/>
            </a:prstGeom>
            <a:ln cap="rnd" w="50057">
              <a:solidFill>
                <a:srgbClr val="696666"/>
              </a:solidFill>
              <a:prstDash val="solid"/>
              <a:headEnd type="triangle" len="med" w="lg"/>
              <a:tailEnd type="none" len="sm" w="sm"/>
            </a:ln>
          </p:spPr>
        </p:sp>
        <p:sp>
          <p:nvSpPr>
            <p:cNvPr name="AutoShape 89" id="89"/>
            <p:cNvSpPr/>
            <p:nvPr/>
          </p:nvSpPr>
          <p:spPr>
            <a:xfrm flipH="true">
              <a:off x="0" y="575895"/>
              <a:ext cx="1069710" cy="0"/>
            </a:xfrm>
            <a:prstGeom prst="line">
              <a:avLst/>
            </a:prstGeom>
            <a:ln cap="rnd" w="50057">
              <a:solidFill>
                <a:srgbClr val="696666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90" id="90"/>
            <p:cNvSpPr txBox="true"/>
            <p:nvPr/>
          </p:nvSpPr>
          <p:spPr>
            <a:xfrm rot="0">
              <a:off x="340990" y="-28575"/>
              <a:ext cx="546553" cy="266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Poppins"/>
                </a:rPr>
                <a:t>Req</a:t>
              </a:r>
            </a:p>
          </p:txBody>
        </p:sp>
        <p:sp>
          <p:nvSpPr>
            <p:cNvPr name="TextBox 91" id="91"/>
            <p:cNvSpPr txBox="true"/>
            <p:nvPr/>
          </p:nvSpPr>
          <p:spPr>
            <a:xfrm rot="9881">
              <a:off x="341331" y="630238"/>
              <a:ext cx="474495" cy="266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Poppins"/>
                </a:rPr>
                <a:t>Res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0"/>
                </a:moveTo>
                <a:lnTo>
                  <a:pt x="0" y="18288000"/>
                </a:lnTo>
                <a:lnTo>
                  <a:pt x="10287000" y="18288000"/>
                </a:lnTo>
                <a:lnTo>
                  <a:pt x="1028700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7777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53386" y="916112"/>
            <a:ext cx="205914" cy="20591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15131" y="916112"/>
            <a:ext cx="205914" cy="20591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76875" y="916112"/>
            <a:ext cx="205914" cy="20591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71FD">
                <a:alpha val="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468645" y="82296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489325" y="593900"/>
            <a:ext cx="1588971" cy="869600"/>
          </a:xfrm>
          <a:custGeom>
            <a:avLst/>
            <a:gdLst/>
            <a:ahLst/>
            <a:cxnLst/>
            <a:rect r="r" b="b" t="t" l="l"/>
            <a:pathLst>
              <a:path h="869600" w="1588971">
                <a:moveTo>
                  <a:pt x="0" y="0"/>
                </a:moveTo>
                <a:lnTo>
                  <a:pt x="1588970" y="0"/>
                </a:lnTo>
                <a:lnTo>
                  <a:pt x="1588970" y="869600"/>
                </a:lnTo>
                <a:lnTo>
                  <a:pt x="0" y="86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81243" y="1571924"/>
            <a:ext cx="15340921" cy="59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sz="3300">
                <a:solidFill>
                  <a:srgbClr val="7E64FB"/>
                </a:solidFill>
                <a:latin typeface="Montserrat Bold"/>
              </a:rPr>
              <a:t>Second Level DFD :– Level-2 </a:t>
            </a:r>
            <a:r>
              <a:rPr lang="en-US" sz="3300">
                <a:solidFill>
                  <a:srgbClr val="4DC5EF"/>
                </a:solidFill>
                <a:latin typeface="Montserrat Bold"/>
              </a:rPr>
              <a:t>(Book Appointment)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28700" y="4660873"/>
            <a:ext cx="4669691" cy="1262427"/>
            <a:chOff x="0" y="0"/>
            <a:chExt cx="3391125" cy="91677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391125" cy="916773"/>
            </a:xfrm>
            <a:custGeom>
              <a:avLst/>
              <a:gdLst/>
              <a:ahLst/>
              <a:cxnLst/>
              <a:rect r="r" b="b" t="t" l="l"/>
              <a:pathLst>
                <a:path h="916773" w="3391125">
                  <a:moveTo>
                    <a:pt x="0" y="0"/>
                  </a:moveTo>
                  <a:lnTo>
                    <a:pt x="3391125" y="0"/>
                  </a:lnTo>
                  <a:lnTo>
                    <a:pt x="3391125" y="916773"/>
                  </a:lnTo>
                  <a:lnTo>
                    <a:pt x="0" y="916773"/>
                  </a:lnTo>
                  <a:close/>
                </a:path>
              </a:pathLst>
            </a:custGeom>
            <a:solidFill>
              <a:srgbClr val="D7DA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9525"/>
              <a:ext cx="3391125" cy="907248"/>
            </a:xfrm>
            <a:prstGeom prst="rect">
              <a:avLst/>
            </a:prstGeom>
          </p:spPr>
          <p:txBody>
            <a:bodyPr anchor="ctr" rtlCol="false" tIns="36961" lIns="36961" bIns="36961" rIns="36961"/>
            <a:lstStyle/>
            <a:p>
              <a:pPr algn="ctr">
                <a:lnSpc>
                  <a:spcPts val="3480"/>
                </a:lnSpc>
              </a:pPr>
              <a:r>
                <a:rPr lang="en-US" sz="2900">
                  <a:solidFill>
                    <a:srgbClr val="000000"/>
                  </a:solidFill>
                  <a:latin typeface="Montserrat"/>
                </a:rPr>
                <a:t>3.0</a:t>
              </a:r>
            </a:p>
            <a:p>
              <a:pPr algn="ctr">
                <a:lnSpc>
                  <a:spcPts val="3480"/>
                </a:lnSpc>
              </a:pPr>
              <a:r>
                <a:rPr lang="en-US" sz="2900">
                  <a:solidFill>
                    <a:srgbClr val="000000"/>
                  </a:solidFill>
                  <a:latin typeface="Montserrat"/>
                </a:rPr>
                <a:t>Patient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28700" y="801410"/>
            <a:ext cx="485534" cy="454581"/>
          </a:xfrm>
          <a:custGeom>
            <a:avLst/>
            <a:gdLst/>
            <a:ahLst/>
            <a:cxnLst/>
            <a:rect r="r" b="b" t="t" l="l"/>
            <a:pathLst>
              <a:path h="454581" w="485534">
                <a:moveTo>
                  <a:pt x="0" y="0"/>
                </a:moveTo>
                <a:lnTo>
                  <a:pt x="485534" y="0"/>
                </a:lnTo>
                <a:lnTo>
                  <a:pt x="485534" y="454580"/>
                </a:lnTo>
                <a:lnTo>
                  <a:pt x="0" y="4545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619499" y="772809"/>
            <a:ext cx="27002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Get Doctors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249541" y="4045329"/>
            <a:ext cx="2391438" cy="2456381"/>
            <a:chOff x="0" y="0"/>
            <a:chExt cx="411018" cy="42218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11018" cy="422180"/>
            </a:xfrm>
            <a:custGeom>
              <a:avLst/>
              <a:gdLst/>
              <a:ahLst/>
              <a:cxnLst/>
              <a:rect r="r" b="b" t="t" l="l"/>
              <a:pathLst>
                <a:path h="422180" w="411018">
                  <a:moveTo>
                    <a:pt x="205509" y="0"/>
                  </a:moveTo>
                  <a:cubicBezTo>
                    <a:pt x="92010" y="0"/>
                    <a:pt x="0" y="94508"/>
                    <a:pt x="0" y="211090"/>
                  </a:cubicBezTo>
                  <a:cubicBezTo>
                    <a:pt x="0" y="327672"/>
                    <a:pt x="92010" y="422180"/>
                    <a:pt x="205509" y="422180"/>
                  </a:cubicBezTo>
                  <a:cubicBezTo>
                    <a:pt x="319009" y="422180"/>
                    <a:pt x="411018" y="327672"/>
                    <a:pt x="411018" y="211090"/>
                  </a:cubicBezTo>
                  <a:cubicBezTo>
                    <a:pt x="411018" y="94508"/>
                    <a:pt x="319009" y="0"/>
                    <a:pt x="205509" y="0"/>
                  </a:cubicBezTo>
                  <a:lnTo>
                    <a:pt x="205509" y="0"/>
                  </a:lnTo>
                  <a:close/>
                </a:path>
              </a:pathLst>
            </a:custGeom>
            <a:solidFill>
              <a:srgbClr val="FFCCD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38533" y="49104"/>
              <a:ext cx="333952" cy="333497"/>
            </a:xfrm>
            <a:prstGeom prst="rect">
              <a:avLst/>
            </a:prstGeom>
          </p:spPr>
          <p:txBody>
            <a:bodyPr anchor="ctr" rtlCol="false" tIns="12320" lIns="12320" bIns="12320" rIns="12320"/>
            <a:lstStyle/>
            <a:p>
              <a:pPr algn="ctr">
                <a:lnSpc>
                  <a:spcPts val="3480"/>
                </a:lnSpc>
              </a:pPr>
              <a:r>
                <a:rPr lang="en-US" sz="2900">
                  <a:solidFill>
                    <a:srgbClr val="000000"/>
                  </a:solidFill>
                  <a:latin typeface="Montserrat"/>
                </a:rPr>
                <a:t>3.2</a:t>
              </a:r>
            </a:p>
            <a:p>
              <a:pPr algn="ctr">
                <a:lnSpc>
                  <a:spcPts val="2640"/>
                </a:lnSpc>
              </a:pPr>
              <a:r>
                <a:rPr lang="en-US" sz="2200">
                  <a:solidFill>
                    <a:srgbClr val="000000"/>
                  </a:solidFill>
                  <a:latin typeface="Montserrat"/>
                </a:rPr>
                <a:t>Book Appointment</a:t>
              </a:r>
            </a:p>
          </p:txBody>
        </p:sp>
      </p:grpSp>
      <p:sp>
        <p:nvSpPr>
          <p:cNvPr name="AutoShape 23" id="23"/>
          <p:cNvSpPr/>
          <p:nvPr/>
        </p:nvSpPr>
        <p:spPr>
          <a:xfrm flipH="true">
            <a:off x="5698391" y="5273520"/>
            <a:ext cx="1551150" cy="18567"/>
          </a:xfrm>
          <a:prstGeom prst="line">
            <a:avLst/>
          </a:prstGeom>
          <a:ln cap="rnd" w="66675">
            <a:solidFill>
              <a:srgbClr val="696666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flipH="true">
            <a:off x="7249541" y="7432609"/>
            <a:ext cx="2391438" cy="0"/>
          </a:xfrm>
          <a:prstGeom prst="line">
            <a:avLst/>
          </a:prstGeom>
          <a:ln cap="rnd" w="95250">
            <a:solidFill>
              <a:srgbClr val="FBF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flipH="true">
            <a:off x="7249541" y="8334375"/>
            <a:ext cx="2391438" cy="0"/>
          </a:xfrm>
          <a:prstGeom prst="line">
            <a:avLst/>
          </a:prstGeom>
          <a:ln cap="rnd" w="95250">
            <a:solidFill>
              <a:srgbClr val="FBF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6" id="26"/>
          <p:cNvSpPr txBox="true"/>
          <p:nvPr/>
        </p:nvSpPr>
        <p:spPr>
          <a:xfrm rot="0">
            <a:off x="7249541" y="7583196"/>
            <a:ext cx="2391438" cy="509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8"/>
              </a:lnSpc>
            </a:pPr>
            <a:r>
              <a:rPr lang="en-US" sz="2820">
                <a:solidFill>
                  <a:srgbClr val="000000"/>
                </a:solidFill>
                <a:latin typeface="Poppins"/>
              </a:rPr>
              <a:t>Appointment</a:t>
            </a:r>
          </a:p>
        </p:txBody>
      </p:sp>
      <p:grpSp>
        <p:nvGrpSpPr>
          <p:cNvPr name="Group 27" id="27"/>
          <p:cNvGrpSpPr/>
          <p:nvPr/>
        </p:nvGrpSpPr>
        <p:grpSpPr>
          <a:xfrm rot="-5400000">
            <a:off x="8044119" y="6611281"/>
            <a:ext cx="802282" cy="673289"/>
            <a:chOff x="0" y="0"/>
            <a:chExt cx="1069710" cy="897719"/>
          </a:xfrm>
        </p:grpSpPr>
        <p:sp>
          <p:nvSpPr>
            <p:cNvPr name="AutoShape 28" id="28"/>
            <p:cNvSpPr/>
            <p:nvPr/>
          </p:nvSpPr>
          <p:spPr>
            <a:xfrm flipH="true">
              <a:off x="0" y="320461"/>
              <a:ext cx="1069710" cy="0"/>
            </a:xfrm>
            <a:prstGeom prst="line">
              <a:avLst/>
            </a:prstGeom>
            <a:ln cap="rnd" w="50057">
              <a:solidFill>
                <a:srgbClr val="696666"/>
              </a:solidFill>
              <a:prstDash val="solid"/>
              <a:headEnd type="triangle" len="med" w="lg"/>
              <a:tailEnd type="none" len="sm" w="sm"/>
            </a:ln>
          </p:spPr>
        </p:sp>
        <p:sp>
          <p:nvSpPr>
            <p:cNvPr name="AutoShape 29" id="29"/>
            <p:cNvSpPr/>
            <p:nvPr/>
          </p:nvSpPr>
          <p:spPr>
            <a:xfrm flipH="true">
              <a:off x="0" y="575895"/>
              <a:ext cx="1069710" cy="0"/>
            </a:xfrm>
            <a:prstGeom prst="line">
              <a:avLst/>
            </a:prstGeom>
            <a:ln cap="rnd" w="50057">
              <a:solidFill>
                <a:srgbClr val="696666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30" id="30"/>
            <p:cNvSpPr txBox="true"/>
            <p:nvPr/>
          </p:nvSpPr>
          <p:spPr>
            <a:xfrm rot="0">
              <a:off x="340990" y="-28575"/>
              <a:ext cx="546553" cy="266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Poppins"/>
                </a:rPr>
                <a:t>Req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9881">
              <a:off x="341331" y="630238"/>
              <a:ext cx="474495" cy="266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Poppins"/>
                </a:rPr>
                <a:t>Res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1629844" y="3332250"/>
            <a:ext cx="2391438" cy="2456381"/>
            <a:chOff x="0" y="0"/>
            <a:chExt cx="411018" cy="42218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11018" cy="422180"/>
            </a:xfrm>
            <a:custGeom>
              <a:avLst/>
              <a:gdLst/>
              <a:ahLst/>
              <a:cxnLst/>
              <a:rect r="r" b="b" t="t" l="l"/>
              <a:pathLst>
                <a:path h="422180" w="411018">
                  <a:moveTo>
                    <a:pt x="205509" y="0"/>
                  </a:moveTo>
                  <a:cubicBezTo>
                    <a:pt x="92010" y="0"/>
                    <a:pt x="0" y="94508"/>
                    <a:pt x="0" y="211090"/>
                  </a:cubicBezTo>
                  <a:cubicBezTo>
                    <a:pt x="0" y="327672"/>
                    <a:pt x="92010" y="422180"/>
                    <a:pt x="205509" y="422180"/>
                  </a:cubicBezTo>
                  <a:cubicBezTo>
                    <a:pt x="319009" y="422180"/>
                    <a:pt x="411018" y="327672"/>
                    <a:pt x="411018" y="211090"/>
                  </a:cubicBezTo>
                  <a:cubicBezTo>
                    <a:pt x="411018" y="94508"/>
                    <a:pt x="319009" y="0"/>
                    <a:pt x="205509" y="0"/>
                  </a:cubicBezTo>
                  <a:lnTo>
                    <a:pt x="205509" y="0"/>
                  </a:lnTo>
                  <a:close/>
                </a:path>
              </a:pathLst>
            </a:custGeom>
            <a:solidFill>
              <a:srgbClr val="FFCCD2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38533" y="49104"/>
              <a:ext cx="333952" cy="333497"/>
            </a:xfrm>
            <a:prstGeom prst="rect">
              <a:avLst/>
            </a:prstGeom>
          </p:spPr>
          <p:txBody>
            <a:bodyPr anchor="ctr" rtlCol="false" tIns="12320" lIns="12320" bIns="12320" rIns="12320"/>
            <a:lstStyle/>
            <a:p>
              <a:pPr algn="ctr">
                <a:lnSpc>
                  <a:spcPts val="3480"/>
                </a:lnSpc>
              </a:pPr>
              <a:r>
                <a:rPr lang="en-US" sz="2900">
                  <a:solidFill>
                    <a:srgbClr val="000000"/>
                  </a:solidFill>
                  <a:latin typeface="Montserrat"/>
                </a:rPr>
                <a:t>3.2.1</a:t>
              </a:r>
            </a:p>
            <a:p>
              <a:pPr algn="ctr">
                <a:lnSpc>
                  <a:spcPts val="3480"/>
                </a:lnSpc>
              </a:pPr>
              <a:r>
                <a:rPr lang="en-US" sz="2900">
                  <a:solidFill>
                    <a:srgbClr val="000000"/>
                  </a:solidFill>
                  <a:latin typeface="Montserrat"/>
                </a:rPr>
                <a:t>Pay Fees </a:t>
              </a:r>
            </a:p>
          </p:txBody>
        </p:sp>
      </p:grpSp>
      <p:sp>
        <p:nvSpPr>
          <p:cNvPr name="AutoShape 35" id="35"/>
          <p:cNvSpPr/>
          <p:nvPr/>
        </p:nvSpPr>
        <p:spPr>
          <a:xfrm flipH="true">
            <a:off x="9640979" y="4560441"/>
            <a:ext cx="1988865" cy="713079"/>
          </a:xfrm>
          <a:prstGeom prst="line">
            <a:avLst/>
          </a:prstGeom>
          <a:ln cap="rnd" w="66675">
            <a:solidFill>
              <a:srgbClr val="696666"/>
            </a:solidFill>
            <a:prstDash val="solid"/>
            <a:headEnd type="triangle" len="med" w="lg"/>
            <a:tailEnd type="none" len="sm" w="sm"/>
          </a:ln>
        </p:spPr>
      </p:sp>
      <p:grpSp>
        <p:nvGrpSpPr>
          <p:cNvPr name="Group 36" id="36"/>
          <p:cNvGrpSpPr/>
          <p:nvPr/>
        </p:nvGrpSpPr>
        <p:grpSpPr>
          <a:xfrm rot="0">
            <a:off x="14065580" y="4061289"/>
            <a:ext cx="3269920" cy="998304"/>
            <a:chOff x="0" y="0"/>
            <a:chExt cx="4359894" cy="1331072"/>
          </a:xfrm>
        </p:grpSpPr>
        <p:sp>
          <p:nvSpPr>
            <p:cNvPr name="AutoShape 37" id="37"/>
            <p:cNvSpPr/>
            <p:nvPr/>
          </p:nvSpPr>
          <p:spPr>
            <a:xfrm flipH="true">
              <a:off x="1171310" y="64359"/>
              <a:ext cx="3188584" cy="0"/>
            </a:xfrm>
            <a:prstGeom prst="line">
              <a:avLst/>
            </a:prstGeom>
            <a:ln cap="rnd" w="128718">
              <a:solidFill>
                <a:srgbClr val="FBF19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8" id="38"/>
            <p:cNvSpPr/>
            <p:nvPr/>
          </p:nvSpPr>
          <p:spPr>
            <a:xfrm flipH="true">
              <a:off x="1171310" y="1266713"/>
              <a:ext cx="3188584" cy="0"/>
            </a:xfrm>
            <a:prstGeom prst="line">
              <a:avLst/>
            </a:prstGeom>
            <a:ln cap="rnd" w="128718">
              <a:solidFill>
                <a:srgbClr val="FBF19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39" id="39"/>
            <p:cNvSpPr txBox="true"/>
            <p:nvPr/>
          </p:nvSpPr>
          <p:spPr>
            <a:xfrm rot="0">
              <a:off x="1171310" y="293716"/>
              <a:ext cx="3188584" cy="6506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48"/>
                </a:lnSpc>
              </a:pPr>
              <a:r>
                <a:rPr lang="en-US" sz="2820">
                  <a:solidFill>
                    <a:srgbClr val="000000"/>
                  </a:solidFill>
                  <a:latin typeface="Poppins"/>
                </a:rPr>
                <a:t>Payment</a:t>
              </a:r>
            </a:p>
          </p:txBody>
        </p:sp>
        <p:sp>
          <p:nvSpPr>
            <p:cNvPr name="AutoShape 40" id="40"/>
            <p:cNvSpPr/>
            <p:nvPr/>
          </p:nvSpPr>
          <p:spPr>
            <a:xfrm flipH="true">
              <a:off x="0" y="537137"/>
              <a:ext cx="1069710" cy="0"/>
            </a:xfrm>
            <a:prstGeom prst="line">
              <a:avLst/>
            </a:prstGeom>
            <a:ln cap="rnd" w="50057">
              <a:solidFill>
                <a:srgbClr val="696666"/>
              </a:solidFill>
              <a:prstDash val="solid"/>
              <a:headEnd type="triangle" len="med" w="lg"/>
              <a:tailEnd type="none" len="sm" w="sm"/>
            </a:ln>
          </p:spPr>
        </p:sp>
        <p:sp>
          <p:nvSpPr>
            <p:cNvPr name="AutoShape 41" id="41"/>
            <p:cNvSpPr/>
            <p:nvPr/>
          </p:nvSpPr>
          <p:spPr>
            <a:xfrm flipH="true">
              <a:off x="0" y="792572"/>
              <a:ext cx="1069710" cy="0"/>
            </a:xfrm>
            <a:prstGeom prst="line">
              <a:avLst/>
            </a:prstGeom>
            <a:ln cap="rnd" w="50057">
              <a:solidFill>
                <a:srgbClr val="696666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42" id="42"/>
            <p:cNvSpPr txBox="true"/>
            <p:nvPr/>
          </p:nvSpPr>
          <p:spPr>
            <a:xfrm rot="0">
              <a:off x="340990" y="188102"/>
              <a:ext cx="546553" cy="266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Poppins"/>
                </a:rPr>
                <a:t>Req</a:t>
              </a:r>
            </a:p>
          </p:txBody>
        </p:sp>
        <p:sp>
          <p:nvSpPr>
            <p:cNvPr name="TextBox 43" id="43"/>
            <p:cNvSpPr txBox="true"/>
            <p:nvPr/>
          </p:nvSpPr>
          <p:spPr>
            <a:xfrm rot="9881">
              <a:off x="341331" y="846915"/>
              <a:ext cx="474495" cy="266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Poppins"/>
                </a:rPr>
                <a:t>Res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A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53386" y="916112"/>
            <a:ext cx="205914" cy="20591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715131" y="916112"/>
            <a:ext cx="205914" cy="20591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376875" y="916112"/>
            <a:ext cx="205914" cy="20591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71FD">
                <a:alpha val="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468645" y="82296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489325" y="593900"/>
            <a:ext cx="1588971" cy="869600"/>
          </a:xfrm>
          <a:custGeom>
            <a:avLst/>
            <a:gdLst/>
            <a:ahLst/>
            <a:cxnLst/>
            <a:rect r="r" b="b" t="t" l="l"/>
            <a:pathLst>
              <a:path h="869600" w="1588971">
                <a:moveTo>
                  <a:pt x="0" y="0"/>
                </a:moveTo>
                <a:lnTo>
                  <a:pt x="1588970" y="0"/>
                </a:lnTo>
                <a:lnTo>
                  <a:pt x="1588970" y="869600"/>
                </a:lnTo>
                <a:lnTo>
                  <a:pt x="0" y="86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81243" y="1357612"/>
            <a:ext cx="15340921" cy="59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sz="3300">
                <a:solidFill>
                  <a:srgbClr val="7E64FB"/>
                </a:solidFill>
                <a:latin typeface="Montserrat Bold"/>
              </a:rPr>
              <a:t>Work Flow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212786" y="2363931"/>
            <a:ext cx="2238565" cy="931904"/>
            <a:chOff x="0" y="0"/>
            <a:chExt cx="1625644" cy="67674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25644" cy="676748"/>
            </a:xfrm>
            <a:custGeom>
              <a:avLst/>
              <a:gdLst/>
              <a:ahLst/>
              <a:cxnLst/>
              <a:rect r="r" b="b" t="t" l="l"/>
              <a:pathLst>
                <a:path h="676748" w="1625644">
                  <a:moveTo>
                    <a:pt x="0" y="0"/>
                  </a:moveTo>
                  <a:lnTo>
                    <a:pt x="1625644" y="0"/>
                  </a:lnTo>
                  <a:lnTo>
                    <a:pt x="1625644" y="676748"/>
                  </a:lnTo>
                  <a:lnTo>
                    <a:pt x="0" y="676748"/>
                  </a:lnTo>
                  <a:close/>
                </a:path>
              </a:pathLst>
            </a:custGeom>
            <a:solidFill>
              <a:srgbClr val="D7DA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1625644" cy="676748"/>
            </a:xfrm>
            <a:prstGeom prst="rect">
              <a:avLst/>
            </a:prstGeom>
          </p:spPr>
          <p:txBody>
            <a:bodyPr anchor="ctr" rtlCol="false" tIns="36961" lIns="36961" bIns="36961" rIns="36961"/>
            <a:lstStyle/>
            <a:p>
              <a:pPr algn="ctr">
                <a:lnSpc>
                  <a:spcPts val="2640"/>
                </a:lnSpc>
              </a:pPr>
              <a:r>
                <a:rPr lang="en-US" sz="2200">
                  <a:solidFill>
                    <a:srgbClr val="000000"/>
                  </a:solidFill>
                  <a:latin typeface="Montserrat"/>
                </a:rPr>
                <a:t>Doctors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028700" y="801410"/>
            <a:ext cx="485534" cy="454581"/>
          </a:xfrm>
          <a:custGeom>
            <a:avLst/>
            <a:gdLst/>
            <a:ahLst/>
            <a:cxnLst/>
            <a:rect r="r" b="b" t="t" l="l"/>
            <a:pathLst>
              <a:path h="454581" w="485534">
                <a:moveTo>
                  <a:pt x="0" y="0"/>
                </a:moveTo>
                <a:lnTo>
                  <a:pt x="485534" y="0"/>
                </a:lnTo>
                <a:lnTo>
                  <a:pt x="485534" y="454580"/>
                </a:lnTo>
                <a:lnTo>
                  <a:pt x="0" y="4545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619499" y="772809"/>
            <a:ext cx="27002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Get Doctors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8335451" y="1965307"/>
            <a:ext cx="1683435" cy="1729152"/>
            <a:chOff x="0" y="0"/>
            <a:chExt cx="411018" cy="42218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11018" cy="422180"/>
            </a:xfrm>
            <a:custGeom>
              <a:avLst/>
              <a:gdLst/>
              <a:ahLst/>
              <a:cxnLst/>
              <a:rect r="r" b="b" t="t" l="l"/>
              <a:pathLst>
                <a:path h="422180" w="411018">
                  <a:moveTo>
                    <a:pt x="205509" y="0"/>
                  </a:moveTo>
                  <a:cubicBezTo>
                    <a:pt x="92010" y="0"/>
                    <a:pt x="0" y="94508"/>
                    <a:pt x="0" y="211090"/>
                  </a:cubicBezTo>
                  <a:cubicBezTo>
                    <a:pt x="0" y="327672"/>
                    <a:pt x="92010" y="422180"/>
                    <a:pt x="205509" y="422180"/>
                  </a:cubicBezTo>
                  <a:cubicBezTo>
                    <a:pt x="319009" y="422180"/>
                    <a:pt x="411018" y="327672"/>
                    <a:pt x="411018" y="211090"/>
                  </a:cubicBezTo>
                  <a:cubicBezTo>
                    <a:pt x="411018" y="94508"/>
                    <a:pt x="319009" y="0"/>
                    <a:pt x="205509" y="0"/>
                  </a:cubicBezTo>
                  <a:lnTo>
                    <a:pt x="205509" y="0"/>
                  </a:lnTo>
                  <a:close/>
                </a:path>
              </a:pathLst>
            </a:custGeom>
            <a:solidFill>
              <a:srgbClr val="FFCCD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38533" y="39579"/>
              <a:ext cx="333952" cy="343022"/>
            </a:xfrm>
            <a:prstGeom prst="rect">
              <a:avLst/>
            </a:prstGeom>
          </p:spPr>
          <p:txBody>
            <a:bodyPr anchor="ctr" rtlCol="false" tIns="12320" lIns="12320" bIns="12320" rIns="12320"/>
            <a:lstStyle/>
            <a:p>
              <a:pPr algn="ctr">
                <a:lnSpc>
                  <a:spcPts val="2640"/>
                </a:lnSpc>
              </a:pPr>
              <a:r>
                <a:rPr lang="en-US" sz="2200">
                  <a:solidFill>
                    <a:srgbClr val="000000"/>
                  </a:solidFill>
                  <a:latin typeface="Montserrat"/>
                </a:rPr>
                <a:t>Register Request </a:t>
              </a:r>
            </a:p>
          </p:txBody>
        </p:sp>
      </p:grpSp>
      <p:sp>
        <p:nvSpPr>
          <p:cNvPr name="AutoShape 22" id="22"/>
          <p:cNvSpPr/>
          <p:nvPr/>
        </p:nvSpPr>
        <p:spPr>
          <a:xfrm flipH="true" flipV="true">
            <a:off x="3451351" y="2829883"/>
            <a:ext cx="4884100" cy="0"/>
          </a:xfrm>
          <a:prstGeom prst="line">
            <a:avLst/>
          </a:prstGeom>
          <a:ln cap="rnd" w="66675">
            <a:solidFill>
              <a:srgbClr val="696666"/>
            </a:solidFill>
            <a:prstDash val="solid"/>
            <a:headEnd type="triangle" len="med" w="lg"/>
            <a:tailEnd type="triangle" len="med" w="lg"/>
          </a:ln>
        </p:spPr>
      </p:sp>
      <p:grpSp>
        <p:nvGrpSpPr>
          <p:cNvPr name="Group 23" id="23"/>
          <p:cNvGrpSpPr/>
          <p:nvPr/>
        </p:nvGrpSpPr>
        <p:grpSpPr>
          <a:xfrm rot="0">
            <a:off x="1473303" y="3763331"/>
            <a:ext cx="1683435" cy="1729152"/>
            <a:chOff x="0" y="0"/>
            <a:chExt cx="411018" cy="42218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11018" cy="422180"/>
            </a:xfrm>
            <a:custGeom>
              <a:avLst/>
              <a:gdLst/>
              <a:ahLst/>
              <a:cxnLst/>
              <a:rect r="r" b="b" t="t" l="l"/>
              <a:pathLst>
                <a:path h="422180" w="411018">
                  <a:moveTo>
                    <a:pt x="205509" y="0"/>
                  </a:moveTo>
                  <a:cubicBezTo>
                    <a:pt x="92010" y="0"/>
                    <a:pt x="0" y="94508"/>
                    <a:pt x="0" y="211090"/>
                  </a:cubicBezTo>
                  <a:cubicBezTo>
                    <a:pt x="0" y="327672"/>
                    <a:pt x="92010" y="422180"/>
                    <a:pt x="205509" y="422180"/>
                  </a:cubicBezTo>
                  <a:cubicBezTo>
                    <a:pt x="319009" y="422180"/>
                    <a:pt x="411018" y="327672"/>
                    <a:pt x="411018" y="211090"/>
                  </a:cubicBezTo>
                  <a:cubicBezTo>
                    <a:pt x="411018" y="94508"/>
                    <a:pt x="319009" y="0"/>
                    <a:pt x="205509" y="0"/>
                  </a:cubicBezTo>
                  <a:lnTo>
                    <a:pt x="205509" y="0"/>
                  </a:lnTo>
                  <a:close/>
                </a:path>
              </a:pathLst>
            </a:custGeom>
            <a:solidFill>
              <a:srgbClr val="FFCCD2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38533" y="39579"/>
              <a:ext cx="333952" cy="343022"/>
            </a:xfrm>
            <a:prstGeom prst="rect">
              <a:avLst/>
            </a:prstGeom>
          </p:spPr>
          <p:txBody>
            <a:bodyPr anchor="ctr" rtlCol="false" tIns="12320" lIns="12320" bIns="12320" rIns="12320"/>
            <a:lstStyle/>
            <a:p>
              <a:pPr algn="ctr">
                <a:lnSpc>
                  <a:spcPts val="2640"/>
                </a:lnSpc>
              </a:pPr>
              <a:r>
                <a:rPr lang="en-US" sz="2200">
                  <a:solidFill>
                    <a:srgbClr val="000000"/>
                  </a:solidFill>
                  <a:latin typeface="Montserrat"/>
                </a:rPr>
                <a:t>Login</a:t>
              </a:r>
            </a:p>
          </p:txBody>
        </p:sp>
      </p:grpSp>
      <p:sp>
        <p:nvSpPr>
          <p:cNvPr name="AutoShape 26" id="26"/>
          <p:cNvSpPr/>
          <p:nvPr/>
        </p:nvSpPr>
        <p:spPr>
          <a:xfrm flipV="true">
            <a:off x="2315020" y="3295835"/>
            <a:ext cx="17048" cy="467496"/>
          </a:xfrm>
          <a:prstGeom prst="line">
            <a:avLst/>
          </a:prstGeom>
          <a:ln cap="rnd" w="66675">
            <a:solidFill>
              <a:srgbClr val="696666"/>
            </a:solidFill>
            <a:prstDash val="solid"/>
            <a:headEnd type="triangle" len="med" w="lg"/>
            <a:tailEnd type="none" len="sm" w="sm"/>
          </a:ln>
        </p:spPr>
      </p:sp>
      <p:grpSp>
        <p:nvGrpSpPr>
          <p:cNvPr name="Group 27" id="27"/>
          <p:cNvGrpSpPr/>
          <p:nvPr/>
        </p:nvGrpSpPr>
        <p:grpSpPr>
          <a:xfrm rot="0">
            <a:off x="15020735" y="2377885"/>
            <a:ext cx="2238565" cy="931904"/>
            <a:chOff x="0" y="0"/>
            <a:chExt cx="1625644" cy="67674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625644" cy="676748"/>
            </a:xfrm>
            <a:custGeom>
              <a:avLst/>
              <a:gdLst/>
              <a:ahLst/>
              <a:cxnLst/>
              <a:rect r="r" b="b" t="t" l="l"/>
              <a:pathLst>
                <a:path h="676748" w="1625644">
                  <a:moveTo>
                    <a:pt x="0" y="0"/>
                  </a:moveTo>
                  <a:lnTo>
                    <a:pt x="1625644" y="0"/>
                  </a:lnTo>
                  <a:lnTo>
                    <a:pt x="1625644" y="676748"/>
                  </a:lnTo>
                  <a:lnTo>
                    <a:pt x="0" y="676748"/>
                  </a:lnTo>
                  <a:close/>
                </a:path>
              </a:pathLst>
            </a:custGeom>
            <a:solidFill>
              <a:srgbClr val="D7DAF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0"/>
              <a:ext cx="1625644" cy="676748"/>
            </a:xfrm>
            <a:prstGeom prst="rect">
              <a:avLst/>
            </a:prstGeom>
          </p:spPr>
          <p:txBody>
            <a:bodyPr anchor="ctr" rtlCol="false" tIns="36961" lIns="36961" bIns="36961" rIns="36961"/>
            <a:lstStyle/>
            <a:p>
              <a:pPr algn="ctr">
                <a:lnSpc>
                  <a:spcPts val="2640"/>
                </a:lnSpc>
              </a:pPr>
              <a:r>
                <a:rPr lang="en-US" sz="2200">
                  <a:solidFill>
                    <a:srgbClr val="000000"/>
                  </a:solidFill>
                  <a:latin typeface="Montserrat"/>
                </a:rPr>
                <a:t>Main Admin</a:t>
              </a:r>
            </a:p>
          </p:txBody>
        </p:sp>
      </p:grpSp>
      <p:sp>
        <p:nvSpPr>
          <p:cNvPr name="AutoShape 30" id="30"/>
          <p:cNvSpPr/>
          <p:nvPr/>
        </p:nvSpPr>
        <p:spPr>
          <a:xfrm flipH="true" flipV="true">
            <a:off x="10018886" y="2829883"/>
            <a:ext cx="5001849" cy="13955"/>
          </a:xfrm>
          <a:prstGeom prst="line">
            <a:avLst/>
          </a:prstGeom>
          <a:ln cap="rnd" w="66675">
            <a:solidFill>
              <a:srgbClr val="696666"/>
            </a:solidFill>
            <a:prstDash val="solid"/>
            <a:headEnd type="triangle" len="med" w="lg"/>
            <a:tailEnd type="triangle" len="med" w="lg"/>
          </a:ln>
        </p:spPr>
      </p:sp>
      <p:grpSp>
        <p:nvGrpSpPr>
          <p:cNvPr name="Group 31" id="31"/>
          <p:cNvGrpSpPr/>
          <p:nvPr/>
        </p:nvGrpSpPr>
        <p:grpSpPr>
          <a:xfrm rot="0">
            <a:off x="16098866" y="3926773"/>
            <a:ext cx="1683435" cy="1729152"/>
            <a:chOff x="0" y="0"/>
            <a:chExt cx="411018" cy="42218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11018" cy="422180"/>
            </a:xfrm>
            <a:custGeom>
              <a:avLst/>
              <a:gdLst/>
              <a:ahLst/>
              <a:cxnLst/>
              <a:rect r="r" b="b" t="t" l="l"/>
              <a:pathLst>
                <a:path h="422180" w="411018">
                  <a:moveTo>
                    <a:pt x="205509" y="0"/>
                  </a:moveTo>
                  <a:cubicBezTo>
                    <a:pt x="92010" y="0"/>
                    <a:pt x="0" y="94508"/>
                    <a:pt x="0" y="211090"/>
                  </a:cubicBezTo>
                  <a:cubicBezTo>
                    <a:pt x="0" y="327672"/>
                    <a:pt x="92010" y="422180"/>
                    <a:pt x="205509" y="422180"/>
                  </a:cubicBezTo>
                  <a:cubicBezTo>
                    <a:pt x="319009" y="422180"/>
                    <a:pt x="411018" y="327672"/>
                    <a:pt x="411018" y="211090"/>
                  </a:cubicBezTo>
                  <a:cubicBezTo>
                    <a:pt x="411018" y="94508"/>
                    <a:pt x="319009" y="0"/>
                    <a:pt x="205509" y="0"/>
                  </a:cubicBezTo>
                  <a:lnTo>
                    <a:pt x="205509" y="0"/>
                  </a:lnTo>
                  <a:close/>
                </a:path>
              </a:pathLst>
            </a:custGeom>
            <a:solidFill>
              <a:srgbClr val="FFCCD2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38533" y="39579"/>
              <a:ext cx="333952" cy="343022"/>
            </a:xfrm>
            <a:prstGeom prst="rect">
              <a:avLst/>
            </a:prstGeom>
          </p:spPr>
          <p:txBody>
            <a:bodyPr anchor="ctr" rtlCol="false" tIns="12320" lIns="12320" bIns="12320" rIns="12320"/>
            <a:lstStyle/>
            <a:p>
              <a:pPr algn="ctr">
                <a:lnSpc>
                  <a:spcPts val="2640"/>
                </a:lnSpc>
              </a:pPr>
              <a:r>
                <a:rPr lang="en-US" sz="2200">
                  <a:solidFill>
                    <a:srgbClr val="000000"/>
                  </a:solidFill>
                  <a:latin typeface="Montserrat"/>
                </a:rPr>
                <a:t>Add Disease</a:t>
              </a:r>
            </a:p>
          </p:txBody>
        </p:sp>
      </p:grpSp>
      <p:sp>
        <p:nvSpPr>
          <p:cNvPr name="AutoShape 34" id="34"/>
          <p:cNvSpPr/>
          <p:nvPr/>
        </p:nvSpPr>
        <p:spPr>
          <a:xfrm flipH="true" flipV="true">
            <a:off x="16140017" y="3309789"/>
            <a:ext cx="800566" cy="616983"/>
          </a:xfrm>
          <a:prstGeom prst="line">
            <a:avLst/>
          </a:prstGeom>
          <a:ln cap="rnd" w="66675">
            <a:solidFill>
              <a:srgbClr val="696666"/>
            </a:solidFill>
            <a:prstDash val="solid"/>
            <a:headEnd type="triangle" len="med" w="lg"/>
            <a:tailEnd type="none" len="sm" w="sm"/>
          </a:ln>
        </p:spPr>
      </p:sp>
      <p:grpSp>
        <p:nvGrpSpPr>
          <p:cNvPr name="Group 35" id="35"/>
          <p:cNvGrpSpPr/>
          <p:nvPr/>
        </p:nvGrpSpPr>
        <p:grpSpPr>
          <a:xfrm rot="0">
            <a:off x="3813979" y="3774373"/>
            <a:ext cx="1683435" cy="1729152"/>
            <a:chOff x="0" y="0"/>
            <a:chExt cx="411018" cy="42218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11018" cy="422180"/>
            </a:xfrm>
            <a:custGeom>
              <a:avLst/>
              <a:gdLst/>
              <a:ahLst/>
              <a:cxnLst/>
              <a:rect r="r" b="b" t="t" l="l"/>
              <a:pathLst>
                <a:path h="422180" w="411018">
                  <a:moveTo>
                    <a:pt x="205509" y="0"/>
                  </a:moveTo>
                  <a:cubicBezTo>
                    <a:pt x="92010" y="0"/>
                    <a:pt x="0" y="94508"/>
                    <a:pt x="0" y="211090"/>
                  </a:cubicBezTo>
                  <a:cubicBezTo>
                    <a:pt x="0" y="327672"/>
                    <a:pt x="92010" y="422180"/>
                    <a:pt x="205509" y="422180"/>
                  </a:cubicBezTo>
                  <a:cubicBezTo>
                    <a:pt x="319009" y="422180"/>
                    <a:pt x="411018" y="327672"/>
                    <a:pt x="411018" y="211090"/>
                  </a:cubicBezTo>
                  <a:cubicBezTo>
                    <a:pt x="411018" y="94508"/>
                    <a:pt x="319009" y="0"/>
                    <a:pt x="205509" y="0"/>
                  </a:cubicBezTo>
                  <a:lnTo>
                    <a:pt x="205509" y="0"/>
                  </a:lnTo>
                  <a:close/>
                </a:path>
              </a:pathLst>
            </a:custGeom>
            <a:solidFill>
              <a:srgbClr val="FFCCD2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38533" y="39579"/>
              <a:ext cx="333952" cy="343022"/>
            </a:xfrm>
            <a:prstGeom prst="rect">
              <a:avLst/>
            </a:prstGeom>
          </p:spPr>
          <p:txBody>
            <a:bodyPr anchor="ctr" rtlCol="false" tIns="12320" lIns="12320" bIns="12320" rIns="12320"/>
            <a:lstStyle/>
            <a:p>
              <a:pPr algn="ctr">
                <a:lnSpc>
                  <a:spcPts val="2640"/>
                </a:lnSpc>
              </a:pPr>
              <a:r>
                <a:rPr lang="en-US" sz="2200">
                  <a:solidFill>
                    <a:srgbClr val="000000"/>
                  </a:solidFill>
                  <a:latin typeface="Montserrat"/>
                </a:rPr>
                <a:t>Add Skills</a:t>
              </a:r>
            </a:p>
          </p:txBody>
        </p:sp>
      </p:grpSp>
      <p:sp>
        <p:nvSpPr>
          <p:cNvPr name="AutoShape 38" id="38"/>
          <p:cNvSpPr/>
          <p:nvPr/>
        </p:nvSpPr>
        <p:spPr>
          <a:xfrm flipH="true" flipV="true">
            <a:off x="3156738" y="4627907"/>
            <a:ext cx="657241" cy="11042"/>
          </a:xfrm>
          <a:prstGeom prst="line">
            <a:avLst/>
          </a:prstGeom>
          <a:ln cap="rnd" w="66675">
            <a:solidFill>
              <a:srgbClr val="696666"/>
            </a:solidFill>
            <a:prstDash val="solid"/>
            <a:headEnd type="triangle" len="med" w="lg"/>
            <a:tailEnd type="none" len="sm" w="sm"/>
          </a:ln>
        </p:spPr>
      </p:sp>
      <p:grpSp>
        <p:nvGrpSpPr>
          <p:cNvPr name="Group 39" id="39"/>
          <p:cNvGrpSpPr/>
          <p:nvPr/>
        </p:nvGrpSpPr>
        <p:grpSpPr>
          <a:xfrm rot="0">
            <a:off x="1212786" y="8762705"/>
            <a:ext cx="2238565" cy="931904"/>
            <a:chOff x="0" y="0"/>
            <a:chExt cx="1625644" cy="676748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625644" cy="676748"/>
            </a:xfrm>
            <a:custGeom>
              <a:avLst/>
              <a:gdLst/>
              <a:ahLst/>
              <a:cxnLst/>
              <a:rect r="r" b="b" t="t" l="l"/>
              <a:pathLst>
                <a:path h="676748" w="1625644">
                  <a:moveTo>
                    <a:pt x="0" y="0"/>
                  </a:moveTo>
                  <a:lnTo>
                    <a:pt x="1625644" y="0"/>
                  </a:lnTo>
                  <a:lnTo>
                    <a:pt x="1625644" y="676748"/>
                  </a:lnTo>
                  <a:lnTo>
                    <a:pt x="0" y="676748"/>
                  </a:lnTo>
                  <a:close/>
                </a:path>
              </a:pathLst>
            </a:custGeom>
            <a:solidFill>
              <a:srgbClr val="D7DAFF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0"/>
              <a:ext cx="1625644" cy="676748"/>
            </a:xfrm>
            <a:prstGeom prst="rect">
              <a:avLst/>
            </a:prstGeom>
          </p:spPr>
          <p:txBody>
            <a:bodyPr anchor="ctr" rtlCol="false" tIns="36961" lIns="36961" bIns="36961" rIns="36961"/>
            <a:lstStyle/>
            <a:p>
              <a:pPr algn="ctr">
                <a:lnSpc>
                  <a:spcPts val="2640"/>
                </a:lnSpc>
              </a:pPr>
              <a:r>
                <a:rPr lang="en-US" sz="2200">
                  <a:solidFill>
                    <a:srgbClr val="000000"/>
                  </a:solidFill>
                  <a:latin typeface="Montserrat"/>
                </a:rPr>
                <a:t>Patient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3899704" y="8372847"/>
            <a:ext cx="1683435" cy="1729152"/>
            <a:chOff x="0" y="0"/>
            <a:chExt cx="411018" cy="42218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411018" cy="422180"/>
            </a:xfrm>
            <a:custGeom>
              <a:avLst/>
              <a:gdLst/>
              <a:ahLst/>
              <a:cxnLst/>
              <a:rect r="r" b="b" t="t" l="l"/>
              <a:pathLst>
                <a:path h="422180" w="411018">
                  <a:moveTo>
                    <a:pt x="205509" y="0"/>
                  </a:moveTo>
                  <a:cubicBezTo>
                    <a:pt x="92010" y="0"/>
                    <a:pt x="0" y="94508"/>
                    <a:pt x="0" y="211090"/>
                  </a:cubicBezTo>
                  <a:cubicBezTo>
                    <a:pt x="0" y="327672"/>
                    <a:pt x="92010" y="422180"/>
                    <a:pt x="205509" y="422180"/>
                  </a:cubicBezTo>
                  <a:cubicBezTo>
                    <a:pt x="319009" y="422180"/>
                    <a:pt x="411018" y="327672"/>
                    <a:pt x="411018" y="211090"/>
                  </a:cubicBezTo>
                  <a:cubicBezTo>
                    <a:pt x="411018" y="94508"/>
                    <a:pt x="319009" y="0"/>
                    <a:pt x="205509" y="0"/>
                  </a:cubicBezTo>
                  <a:lnTo>
                    <a:pt x="205509" y="0"/>
                  </a:lnTo>
                  <a:close/>
                </a:path>
              </a:pathLst>
            </a:custGeom>
            <a:solidFill>
              <a:srgbClr val="FFCCD2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38533" y="39579"/>
              <a:ext cx="333952" cy="343022"/>
            </a:xfrm>
            <a:prstGeom prst="rect">
              <a:avLst/>
            </a:prstGeom>
          </p:spPr>
          <p:txBody>
            <a:bodyPr anchor="ctr" rtlCol="false" tIns="12320" lIns="12320" bIns="12320" rIns="12320"/>
            <a:lstStyle/>
            <a:p>
              <a:pPr algn="ctr">
                <a:lnSpc>
                  <a:spcPts val="2640"/>
                </a:lnSpc>
              </a:pPr>
              <a:r>
                <a:rPr lang="en-US" sz="2200">
                  <a:solidFill>
                    <a:srgbClr val="000000"/>
                  </a:solidFill>
                  <a:latin typeface="Montserrat"/>
                </a:rPr>
                <a:t>Register Login</a:t>
              </a:r>
            </a:p>
          </p:txBody>
        </p:sp>
      </p:grpSp>
      <p:sp>
        <p:nvSpPr>
          <p:cNvPr name="AutoShape 45" id="45"/>
          <p:cNvSpPr/>
          <p:nvPr/>
        </p:nvSpPr>
        <p:spPr>
          <a:xfrm flipH="true" flipV="true">
            <a:off x="3451351" y="9228657"/>
            <a:ext cx="448353" cy="8766"/>
          </a:xfrm>
          <a:prstGeom prst="line">
            <a:avLst/>
          </a:prstGeom>
          <a:ln cap="rnd" w="66675">
            <a:solidFill>
              <a:srgbClr val="696666"/>
            </a:solidFill>
            <a:prstDash val="solid"/>
            <a:headEnd type="triangle" len="med" w="lg"/>
            <a:tailEnd type="none" len="sm" w="sm"/>
          </a:ln>
        </p:spPr>
      </p:sp>
      <p:grpSp>
        <p:nvGrpSpPr>
          <p:cNvPr name="Group 46" id="46"/>
          <p:cNvGrpSpPr/>
          <p:nvPr/>
        </p:nvGrpSpPr>
        <p:grpSpPr>
          <a:xfrm rot="0">
            <a:off x="6038621" y="8393724"/>
            <a:ext cx="1683435" cy="1729152"/>
            <a:chOff x="0" y="0"/>
            <a:chExt cx="411018" cy="42218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411018" cy="422180"/>
            </a:xfrm>
            <a:custGeom>
              <a:avLst/>
              <a:gdLst/>
              <a:ahLst/>
              <a:cxnLst/>
              <a:rect r="r" b="b" t="t" l="l"/>
              <a:pathLst>
                <a:path h="422180" w="411018">
                  <a:moveTo>
                    <a:pt x="205509" y="0"/>
                  </a:moveTo>
                  <a:cubicBezTo>
                    <a:pt x="92010" y="0"/>
                    <a:pt x="0" y="94508"/>
                    <a:pt x="0" y="211090"/>
                  </a:cubicBezTo>
                  <a:cubicBezTo>
                    <a:pt x="0" y="327672"/>
                    <a:pt x="92010" y="422180"/>
                    <a:pt x="205509" y="422180"/>
                  </a:cubicBezTo>
                  <a:cubicBezTo>
                    <a:pt x="319009" y="422180"/>
                    <a:pt x="411018" y="327672"/>
                    <a:pt x="411018" y="211090"/>
                  </a:cubicBezTo>
                  <a:cubicBezTo>
                    <a:pt x="411018" y="94508"/>
                    <a:pt x="319009" y="0"/>
                    <a:pt x="205509" y="0"/>
                  </a:cubicBezTo>
                  <a:lnTo>
                    <a:pt x="205509" y="0"/>
                  </a:lnTo>
                  <a:close/>
                </a:path>
              </a:pathLst>
            </a:custGeom>
            <a:solidFill>
              <a:srgbClr val="FFCCD2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38533" y="39579"/>
              <a:ext cx="333952" cy="343022"/>
            </a:xfrm>
            <a:prstGeom prst="rect">
              <a:avLst/>
            </a:prstGeom>
          </p:spPr>
          <p:txBody>
            <a:bodyPr anchor="ctr" rtlCol="false" tIns="12320" lIns="12320" bIns="12320" rIns="12320"/>
            <a:lstStyle/>
            <a:p>
              <a:pPr algn="ctr">
                <a:lnSpc>
                  <a:spcPts val="2640"/>
                </a:lnSpc>
              </a:pPr>
              <a:r>
                <a:rPr lang="en-US" sz="2200">
                  <a:solidFill>
                    <a:srgbClr val="000000"/>
                  </a:solidFill>
                  <a:latin typeface="Montserrat"/>
                </a:rPr>
                <a:t>Search Doctor</a:t>
              </a:r>
            </a:p>
          </p:txBody>
        </p:sp>
      </p:grpSp>
      <p:sp>
        <p:nvSpPr>
          <p:cNvPr name="AutoShape 49" id="49"/>
          <p:cNvSpPr/>
          <p:nvPr/>
        </p:nvSpPr>
        <p:spPr>
          <a:xfrm flipH="true" flipV="true">
            <a:off x="5583139" y="9237423"/>
            <a:ext cx="455482" cy="20877"/>
          </a:xfrm>
          <a:prstGeom prst="line">
            <a:avLst/>
          </a:prstGeom>
          <a:ln cap="rnd" w="66675">
            <a:solidFill>
              <a:srgbClr val="696666"/>
            </a:solidFill>
            <a:prstDash val="solid"/>
            <a:headEnd type="triangle" len="med" w="lg"/>
            <a:tailEnd type="none" len="sm" w="sm"/>
          </a:ln>
        </p:spPr>
      </p:sp>
      <p:grpSp>
        <p:nvGrpSpPr>
          <p:cNvPr name="Group 50" id="50"/>
          <p:cNvGrpSpPr/>
          <p:nvPr/>
        </p:nvGrpSpPr>
        <p:grpSpPr>
          <a:xfrm rot="0">
            <a:off x="8245932" y="8393724"/>
            <a:ext cx="1683435" cy="1729152"/>
            <a:chOff x="0" y="0"/>
            <a:chExt cx="411018" cy="42218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411018" cy="422180"/>
            </a:xfrm>
            <a:custGeom>
              <a:avLst/>
              <a:gdLst/>
              <a:ahLst/>
              <a:cxnLst/>
              <a:rect r="r" b="b" t="t" l="l"/>
              <a:pathLst>
                <a:path h="422180" w="411018">
                  <a:moveTo>
                    <a:pt x="205509" y="0"/>
                  </a:moveTo>
                  <a:cubicBezTo>
                    <a:pt x="92010" y="0"/>
                    <a:pt x="0" y="94508"/>
                    <a:pt x="0" y="211090"/>
                  </a:cubicBezTo>
                  <a:cubicBezTo>
                    <a:pt x="0" y="327672"/>
                    <a:pt x="92010" y="422180"/>
                    <a:pt x="205509" y="422180"/>
                  </a:cubicBezTo>
                  <a:cubicBezTo>
                    <a:pt x="319009" y="422180"/>
                    <a:pt x="411018" y="327672"/>
                    <a:pt x="411018" y="211090"/>
                  </a:cubicBezTo>
                  <a:cubicBezTo>
                    <a:pt x="411018" y="94508"/>
                    <a:pt x="319009" y="0"/>
                    <a:pt x="205509" y="0"/>
                  </a:cubicBezTo>
                  <a:lnTo>
                    <a:pt x="205509" y="0"/>
                  </a:lnTo>
                  <a:close/>
                </a:path>
              </a:pathLst>
            </a:custGeom>
            <a:solidFill>
              <a:srgbClr val="FFCCD2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38533" y="39579"/>
              <a:ext cx="333952" cy="343022"/>
            </a:xfrm>
            <a:prstGeom prst="rect">
              <a:avLst/>
            </a:prstGeom>
          </p:spPr>
          <p:txBody>
            <a:bodyPr anchor="ctr" rtlCol="false" tIns="12320" lIns="12320" bIns="12320" rIns="12320"/>
            <a:lstStyle/>
            <a:p>
              <a:pPr algn="ctr">
                <a:lnSpc>
                  <a:spcPts val="2640"/>
                </a:lnSpc>
              </a:pPr>
              <a:r>
                <a:rPr lang="en-US" sz="2200">
                  <a:solidFill>
                    <a:srgbClr val="000000"/>
                  </a:solidFill>
                  <a:latin typeface="Montserrat"/>
                </a:rPr>
                <a:t>Select Doctor</a:t>
              </a:r>
            </a:p>
          </p:txBody>
        </p:sp>
      </p:grpSp>
      <p:sp>
        <p:nvSpPr>
          <p:cNvPr name="AutoShape 53" id="53"/>
          <p:cNvSpPr/>
          <p:nvPr/>
        </p:nvSpPr>
        <p:spPr>
          <a:xfrm flipH="true">
            <a:off x="7722057" y="9258300"/>
            <a:ext cx="523875" cy="0"/>
          </a:xfrm>
          <a:prstGeom prst="line">
            <a:avLst/>
          </a:prstGeom>
          <a:ln cap="rnd" w="66675">
            <a:solidFill>
              <a:srgbClr val="696666"/>
            </a:solidFill>
            <a:prstDash val="solid"/>
            <a:headEnd type="triangle" len="med" w="lg"/>
            <a:tailEnd type="none" len="sm" w="sm"/>
          </a:ln>
        </p:spPr>
      </p:sp>
      <p:grpSp>
        <p:nvGrpSpPr>
          <p:cNvPr name="Group 54" id="54"/>
          <p:cNvGrpSpPr/>
          <p:nvPr/>
        </p:nvGrpSpPr>
        <p:grpSpPr>
          <a:xfrm rot="0">
            <a:off x="10471803" y="8393724"/>
            <a:ext cx="1683435" cy="1729152"/>
            <a:chOff x="0" y="0"/>
            <a:chExt cx="411018" cy="42218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411018" cy="422180"/>
            </a:xfrm>
            <a:custGeom>
              <a:avLst/>
              <a:gdLst/>
              <a:ahLst/>
              <a:cxnLst/>
              <a:rect r="r" b="b" t="t" l="l"/>
              <a:pathLst>
                <a:path h="422180" w="411018">
                  <a:moveTo>
                    <a:pt x="205509" y="0"/>
                  </a:moveTo>
                  <a:cubicBezTo>
                    <a:pt x="92010" y="0"/>
                    <a:pt x="0" y="94508"/>
                    <a:pt x="0" y="211090"/>
                  </a:cubicBezTo>
                  <a:cubicBezTo>
                    <a:pt x="0" y="327672"/>
                    <a:pt x="92010" y="422180"/>
                    <a:pt x="205509" y="422180"/>
                  </a:cubicBezTo>
                  <a:cubicBezTo>
                    <a:pt x="319009" y="422180"/>
                    <a:pt x="411018" y="327672"/>
                    <a:pt x="411018" y="211090"/>
                  </a:cubicBezTo>
                  <a:cubicBezTo>
                    <a:pt x="411018" y="94508"/>
                    <a:pt x="319009" y="0"/>
                    <a:pt x="205509" y="0"/>
                  </a:cubicBezTo>
                  <a:lnTo>
                    <a:pt x="205509" y="0"/>
                  </a:lnTo>
                  <a:close/>
                </a:path>
              </a:pathLst>
            </a:custGeom>
            <a:solidFill>
              <a:srgbClr val="FFCCD2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38533" y="30054"/>
              <a:ext cx="333952" cy="352547"/>
            </a:xfrm>
            <a:prstGeom prst="rect">
              <a:avLst/>
            </a:prstGeom>
          </p:spPr>
          <p:txBody>
            <a:bodyPr anchor="ctr" rtlCol="false" tIns="12320" lIns="12320" bIns="12320" rIns="12320"/>
            <a:lstStyle/>
            <a:p>
              <a:pPr algn="ctr">
                <a:lnSpc>
                  <a:spcPts val="1800"/>
                </a:lnSpc>
              </a:pPr>
              <a:r>
                <a:rPr lang="en-US" sz="1500">
                  <a:solidFill>
                    <a:srgbClr val="000000"/>
                  </a:solidFill>
                  <a:latin typeface="Montserrat"/>
                </a:rPr>
                <a:t>Book Appointment</a:t>
              </a:r>
            </a:p>
          </p:txBody>
        </p:sp>
      </p:grpSp>
      <p:sp>
        <p:nvSpPr>
          <p:cNvPr name="AutoShape 57" id="57"/>
          <p:cNvSpPr/>
          <p:nvPr/>
        </p:nvSpPr>
        <p:spPr>
          <a:xfrm flipH="true">
            <a:off x="9929367" y="9258300"/>
            <a:ext cx="542436" cy="0"/>
          </a:xfrm>
          <a:prstGeom prst="line">
            <a:avLst/>
          </a:prstGeom>
          <a:ln cap="rnd" w="66675">
            <a:solidFill>
              <a:srgbClr val="696666"/>
            </a:solidFill>
            <a:prstDash val="solid"/>
            <a:headEnd type="triangle" len="med" w="lg"/>
            <a:tailEnd type="none" len="sm" w="sm"/>
          </a:ln>
        </p:spPr>
      </p:sp>
      <p:grpSp>
        <p:nvGrpSpPr>
          <p:cNvPr name="Group 58" id="58"/>
          <p:cNvGrpSpPr/>
          <p:nvPr/>
        </p:nvGrpSpPr>
        <p:grpSpPr>
          <a:xfrm rot="0">
            <a:off x="12678959" y="8403249"/>
            <a:ext cx="1683435" cy="1729152"/>
            <a:chOff x="0" y="0"/>
            <a:chExt cx="411018" cy="42218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411018" cy="422180"/>
            </a:xfrm>
            <a:custGeom>
              <a:avLst/>
              <a:gdLst/>
              <a:ahLst/>
              <a:cxnLst/>
              <a:rect r="r" b="b" t="t" l="l"/>
              <a:pathLst>
                <a:path h="422180" w="411018">
                  <a:moveTo>
                    <a:pt x="205509" y="0"/>
                  </a:moveTo>
                  <a:cubicBezTo>
                    <a:pt x="92010" y="0"/>
                    <a:pt x="0" y="94508"/>
                    <a:pt x="0" y="211090"/>
                  </a:cubicBezTo>
                  <a:cubicBezTo>
                    <a:pt x="0" y="327672"/>
                    <a:pt x="92010" y="422180"/>
                    <a:pt x="205509" y="422180"/>
                  </a:cubicBezTo>
                  <a:cubicBezTo>
                    <a:pt x="319009" y="422180"/>
                    <a:pt x="411018" y="327672"/>
                    <a:pt x="411018" y="211090"/>
                  </a:cubicBezTo>
                  <a:cubicBezTo>
                    <a:pt x="411018" y="94508"/>
                    <a:pt x="319009" y="0"/>
                    <a:pt x="205509" y="0"/>
                  </a:cubicBezTo>
                  <a:lnTo>
                    <a:pt x="205509" y="0"/>
                  </a:lnTo>
                  <a:close/>
                </a:path>
              </a:pathLst>
            </a:custGeom>
            <a:solidFill>
              <a:srgbClr val="FFCCD2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38533" y="39579"/>
              <a:ext cx="333952" cy="343022"/>
            </a:xfrm>
            <a:prstGeom prst="rect">
              <a:avLst/>
            </a:prstGeom>
          </p:spPr>
          <p:txBody>
            <a:bodyPr anchor="ctr" rtlCol="false" tIns="12320" lIns="12320" bIns="12320" rIns="12320"/>
            <a:lstStyle/>
            <a:p>
              <a:pPr algn="ctr">
                <a:lnSpc>
                  <a:spcPts val="2640"/>
                </a:lnSpc>
              </a:pPr>
              <a:r>
                <a:rPr lang="en-US" sz="2200">
                  <a:solidFill>
                    <a:srgbClr val="000000"/>
                  </a:solidFill>
                  <a:latin typeface="Montserrat"/>
                </a:rPr>
                <a:t>Pay Fees</a:t>
              </a:r>
            </a:p>
          </p:txBody>
        </p:sp>
      </p:grpSp>
      <p:sp>
        <p:nvSpPr>
          <p:cNvPr name="AutoShape 61" id="61"/>
          <p:cNvSpPr/>
          <p:nvPr/>
        </p:nvSpPr>
        <p:spPr>
          <a:xfrm flipH="true" flipV="true">
            <a:off x="12155238" y="9258300"/>
            <a:ext cx="523721" cy="9525"/>
          </a:xfrm>
          <a:prstGeom prst="line">
            <a:avLst/>
          </a:prstGeom>
          <a:ln cap="rnd" w="66675">
            <a:solidFill>
              <a:srgbClr val="696666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AutoShape 62" id="62"/>
          <p:cNvSpPr/>
          <p:nvPr/>
        </p:nvSpPr>
        <p:spPr>
          <a:xfrm flipH="true">
            <a:off x="1388067" y="6180535"/>
            <a:ext cx="1853906" cy="0"/>
          </a:xfrm>
          <a:prstGeom prst="line">
            <a:avLst/>
          </a:prstGeom>
          <a:ln cap="rnd" w="76200">
            <a:solidFill>
              <a:srgbClr val="FBF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3" id="63"/>
          <p:cNvSpPr/>
          <p:nvPr/>
        </p:nvSpPr>
        <p:spPr>
          <a:xfrm flipH="true">
            <a:off x="1388067" y="6879608"/>
            <a:ext cx="1853906" cy="0"/>
          </a:xfrm>
          <a:prstGeom prst="line">
            <a:avLst/>
          </a:prstGeom>
          <a:ln cap="rnd" w="76200">
            <a:solidFill>
              <a:srgbClr val="FBF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4" id="64"/>
          <p:cNvSpPr txBox="true"/>
          <p:nvPr/>
        </p:nvSpPr>
        <p:spPr>
          <a:xfrm rot="0">
            <a:off x="1388067" y="6297055"/>
            <a:ext cx="1853906" cy="395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2186">
                <a:solidFill>
                  <a:srgbClr val="000000"/>
                </a:solidFill>
                <a:latin typeface="Poppins"/>
              </a:rPr>
              <a:t>Doctors</a:t>
            </a:r>
          </a:p>
        </p:txBody>
      </p:sp>
      <p:sp>
        <p:nvSpPr>
          <p:cNvPr name="AutoShape 65" id="65"/>
          <p:cNvSpPr/>
          <p:nvPr/>
        </p:nvSpPr>
        <p:spPr>
          <a:xfrm flipH="true">
            <a:off x="3757318" y="6180535"/>
            <a:ext cx="1853906" cy="0"/>
          </a:xfrm>
          <a:prstGeom prst="line">
            <a:avLst/>
          </a:prstGeom>
          <a:ln cap="rnd" w="76200">
            <a:solidFill>
              <a:srgbClr val="FBF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6" id="66"/>
          <p:cNvSpPr/>
          <p:nvPr/>
        </p:nvSpPr>
        <p:spPr>
          <a:xfrm flipH="true">
            <a:off x="3757318" y="6879608"/>
            <a:ext cx="1853906" cy="0"/>
          </a:xfrm>
          <a:prstGeom prst="line">
            <a:avLst/>
          </a:prstGeom>
          <a:ln cap="rnd" w="76200">
            <a:solidFill>
              <a:srgbClr val="FBF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7" id="67"/>
          <p:cNvSpPr txBox="true"/>
          <p:nvPr/>
        </p:nvSpPr>
        <p:spPr>
          <a:xfrm rot="0">
            <a:off x="3757318" y="6297055"/>
            <a:ext cx="1853906" cy="395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2186">
                <a:solidFill>
                  <a:srgbClr val="000000"/>
                </a:solidFill>
                <a:latin typeface="Poppins"/>
              </a:rPr>
              <a:t>Skills</a:t>
            </a:r>
          </a:p>
        </p:txBody>
      </p:sp>
      <p:sp>
        <p:nvSpPr>
          <p:cNvPr name="AutoShape 68" id="68"/>
          <p:cNvSpPr/>
          <p:nvPr/>
        </p:nvSpPr>
        <p:spPr>
          <a:xfrm flipH="true">
            <a:off x="3822795" y="7324316"/>
            <a:ext cx="1853906" cy="0"/>
          </a:xfrm>
          <a:prstGeom prst="line">
            <a:avLst/>
          </a:prstGeom>
          <a:ln cap="rnd" w="76200">
            <a:solidFill>
              <a:srgbClr val="FBF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9" id="69"/>
          <p:cNvSpPr/>
          <p:nvPr/>
        </p:nvSpPr>
        <p:spPr>
          <a:xfrm flipH="true">
            <a:off x="3822795" y="7966239"/>
            <a:ext cx="1853906" cy="0"/>
          </a:xfrm>
          <a:prstGeom prst="line">
            <a:avLst/>
          </a:prstGeom>
          <a:ln cap="rnd" w="76200">
            <a:solidFill>
              <a:srgbClr val="FBF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0" id="70"/>
          <p:cNvSpPr txBox="true"/>
          <p:nvPr/>
        </p:nvSpPr>
        <p:spPr>
          <a:xfrm rot="0">
            <a:off x="3822795" y="7431311"/>
            <a:ext cx="1853906" cy="395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2186">
                <a:solidFill>
                  <a:srgbClr val="000000"/>
                </a:solidFill>
                <a:latin typeface="Poppins"/>
              </a:rPr>
              <a:t>Patient</a:t>
            </a:r>
          </a:p>
        </p:txBody>
      </p:sp>
      <p:sp>
        <p:nvSpPr>
          <p:cNvPr name="AutoShape 71" id="71"/>
          <p:cNvSpPr/>
          <p:nvPr/>
        </p:nvSpPr>
        <p:spPr>
          <a:xfrm flipH="true">
            <a:off x="16051241" y="6180535"/>
            <a:ext cx="1853906" cy="0"/>
          </a:xfrm>
          <a:prstGeom prst="line">
            <a:avLst/>
          </a:prstGeom>
          <a:ln cap="rnd" w="76200">
            <a:solidFill>
              <a:srgbClr val="FBF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2" id="72"/>
          <p:cNvSpPr/>
          <p:nvPr/>
        </p:nvSpPr>
        <p:spPr>
          <a:xfrm flipH="true">
            <a:off x="16051241" y="6879608"/>
            <a:ext cx="1853906" cy="0"/>
          </a:xfrm>
          <a:prstGeom prst="line">
            <a:avLst/>
          </a:prstGeom>
          <a:ln cap="rnd" w="76200">
            <a:solidFill>
              <a:srgbClr val="FBF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3" id="73"/>
          <p:cNvSpPr txBox="true"/>
          <p:nvPr/>
        </p:nvSpPr>
        <p:spPr>
          <a:xfrm rot="0">
            <a:off x="16051241" y="6297055"/>
            <a:ext cx="1853906" cy="395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2186">
                <a:solidFill>
                  <a:srgbClr val="000000"/>
                </a:solidFill>
                <a:latin typeface="Poppins"/>
              </a:rPr>
              <a:t>Disease</a:t>
            </a:r>
          </a:p>
        </p:txBody>
      </p:sp>
      <p:sp>
        <p:nvSpPr>
          <p:cNvPr name="AutoShape 74" id="74"/>
          <p:cNvSpPr/>
          <p:nvPr/>
        </p:nvSpPr>
        <p:spPr>
          <a:xfrm flipV="true">
            <a:off x="2281712" y="5143500"/>
            <a:ext cx="33308" cy="1038441"/>
          </a:xfrm>
          <a:prstGeom prst="line">
            <a:avLst/>
          </a:prstGeom>
          <a:ln cap="rnd" w="66675">
            <a:solidFill>
              <a:srgbClr val="696666"/>
            </a:solidFill>
            <a:prstDash val="solid"/>
            <a:headEnd type="triangle" len="med" w="lg"/>
            <a:tailEnd type="triangle" len="med" w="lg"/>
          </a:ln>
        </p:spPr>
      </p:sp>
      <p:sp>
        <p:nvSpPr>
          <p:cNvPr name="AutoShape 75" id="75"/>
          <p:cNvSpPr/>
          <p:nvPr/>
        </p:nvSpPr>
        <p:spPr>
          <a:xfrm flipV="true">
            <a:off x="4639043" y="5503524"/>
            <a:ext cx="16654" cy="679485"/>
          </a:xfrm>
          <a:prstGeom prst="line">
            <a:avLst/>
          </a:prstGeom>
          <a:ln cap="rnd" w="66675">
            <a:solidFill>
              <a:srgbClr val="696666"/>
            </a:solidFill>
            <a:prstDash val="solid"/>
            <a:headEnd type="triangle" len="med" w="lg"/>
            <a:tailEnd type="triangle" len="med" w="lg"/>
          </a:ln>
        </p:spPr>
      </p:sp>
      <p:sp>
        <p:nvSpPr>
          <p:cNvPr name="AutoShape 76" id="76"/>
          <p:cNvSpPr/>
          <p:nvPr/>
        </p:nvSpPr>
        <p:spPr>
          <a:xfrm flipV="true">
            <a:off x="4741422" y="7826424"/>
            <a:ext cx="8327" cy="546423"/>
          </a:xfrm>
          <a:prstGeom prst="line">
            <a:avLst/>
          </a:prstGeom>
          <a:ln cap="rnd" w="66675">
            <a:solidFill>
              <a:srgbClr val="696666"/>
            </a:solidFill>
            <a:prstDash val="solid"/>
            <a:headEnd type="triangle" len="med" w="lg"/>
            <a:tailEnd type="triangle" len="med" w="lg"/>
          </a:ln>
        </p:spPr>
      </p:sp>
      <p:sp>
        <p:nvSpPr>
          <p:cNvPr name="AutoShape 77" id="77"/>
          <p:cNvSpPr/>
          <p:nvPr/>
        </p:nvSpPr>
        <p:spPr>
          <a:xfrm flipH="true" flipV="true">
            <a:off x="5611225" y="6527949"/>
            <a:ext cx="1269114" cy="1865775"/>
          </a:xfrm>
          <a:prstGeom prst="line">
            <a:avLst/>
          </a:prstGeom>
          <a:ln cap="rnd" w="66675">
            <a:solidFill>
              <a:srgbClr val="696666"/>
            </a:solidFill>
            <a:prstDash val="solid"/>
            <a:headEnd type="triangle" len="med" w="lg"/>
            <a:tailEnd type="triangle" len="med" w="lg"/>
          </a:ln>
        </p:spPr>
      </p:sp>
      <p:sp>
        <p:nvSpPr>
          <p:cNvPr name="AutoShape 78" id="78"/>
          <p:cNvSpPr/>
          <p:nvPr/>
        </p:nvSpPr>
        <p:spPr>
          <a:xfrm flipV="true">
            <a:off x="6880339" y="6527949"/>
            <a:ext cx="9170902" cy="1865775"/>
          </a:xfrm>
          <a:prstGeom prst="line">
            <a:avLst/>
          </a:prstGeom>
          <a:ln cap="rnd" w="66675">
            <a:solidFill>
              <a:srgbClr val="696666"/>
            </a:solidFill>
            <a:prstDash val="solid"/>
            <a:headEnd type="triangle" len="med" w="lg"/>
            <a:tailEnd type="triangle" len="med" w="lg"/>
          </a:ln>
        </p:spPr>
      </p:sp>
      <p:sp>
        <p:nvSpPr>
          <p:cNvPr name="AutoShape 79" id="79"/>
          <p:cNvSpPr/>
          <p:nvPr/>
        </p:nvSpPr>
        <p:spPr>
          <a:xfrm flipH="true" flipV="true">
            <a:off x="2315020" y="6692168"/>
            <a:ext cx="4565319" cy="1701556"/>
          </a:xfrm>
          <a:prstGeom prst="line">
            <a:avLst/>
          </a:prstGeom>
          <a:ln cap="rnd" w="66675">
            <a:solidFill>
              <a:srgbClr val="696666"/>
            </a:solidFill>
            <a:prstDash val="solid"/>
            <a:headEnd type="triangle" len="med" w="lg"/>
            <a:tailEnd type="triangle" len="med" w="lg"/>
          </a:ln>
        </p:spPr>
      </p:sp>
      <p:sp>
        <p:nvSpPr>
          <p:cNvPr name="AutoShape 80" id="80"/>
          <p:cNvSpPr/>
          <p:nvPr/>
        </p:nvSpPr>
        <p:spPr>
          <a:xfrm flipH="true" flipV="true">
            <a:off x="2315020" y="6692168"/>
            <a:ext cx="6772629" cy="1701556"/>
          </a:xfrm>
          <a:prstGeom prst="line">
            <a:avLst/>
          </a:prstGeom>
          <a:ln cap="rnd" w="66675">
            <a:solidFill>
              <a:srgbClr val="696666"/>
            </a:solidFill>
            <a:prstDash val="solid"/>
            <a:headEnd type="triangle" len="med" w="lg"/>
            <a:tailEnd type="triangle" len="med" w="lg"/>
          </a:ln>
        </p:spPr>
      </p:sp>
      <p:sp>
        <p:nvSpPr>
          <p:cNvPr name="AutoShape 81" id="81"/>
          <p:cNvSpPr/>
          <p:nvPr/>
        </p:nvSpPr>
        <p:spPr>
          <a:xfrm flipH="true">
            <a:off x="10386567" y="7311429"/>
            <a:ext cx="1853906" cy="0"/>
          </a:xfrm>
          <a:prstGeom prst="line">
            <a:avLst/>
          </a:prstGeom>
          <a:ln cap="rnd" w="76200">
            <a:solidFill>
              <a:srgbClr val="FBF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2" id="82"/>
          <p:cNvSpPr/>
          <p:nvPr/>
        </p:nvSpPr>
        <p:spPr>
          <a:xfrm flipH="true">
            <a:off x="10386567" y="7953352"/>
            <a:ext cx="1853906" cy="0"/>
          </a:xfrm>
          <a:prstGeom prst="line">
            <a:avLst/>
          </a:prstGeom>
          <a:ln cap="rnd" w="76200">
            <a:solidFill>
              <a:srgbClr val="FBF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3" id="83"/>
          <p:cNvSpPr txBox="true"/>
          <p:nvPr/>
        </p:nvSpPr>
        <p:spPr>
          <a:xfrm rot="0">
            <a:off x="10386567" y="7418424"/>
            <a:ext cx="1853906" cy="395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2186">
                <a:solidFill>
                  <a:srgbClr val="000000"/>
                </a:solidFill>
                <a:latin typeface="Poppins"/>
              </a:rPr>
              <a:t>Appointment</a:t>
            </a:r>
          </a:p>
        </p:txBody>
      </p:sp>
      <p:sp>
        <p:nvSpPr>
          <p:cNvPr name="AutoShape 84" id="84"/>
          <p:cNvSpPr/>
          <p:nvPr/>
        </p:nvSpPr>
        <p:spPr>
          <a:xfrm flipV="true">
            <a:off x="11313520" y="7813537"/>
            <a:ext cx="0" cy="580187"/>
          </a:xfrm>
          <a:prstGeom prst="line">
            <a:avLst/>
          </a:prstGeom>
          <a:ln cap="rnd" w="66675">
            <a:solidFill>
              <a:srgbClr val="696666"/>
            </a:solidFill>
            <a:prstDash val="solid"/>
            <a:headEnd type="triangle" len="med" w="lg"/>
            <a:tailEnd type="triangle" len="med" w="lg"/>
          </a:ln>
        </p:spPr>
      </p:sp>
      <p:sp>
        <p:nvSpPr>
          <p:cNvPr name="AutoShape 85" id="85"/>
          <p:cNvSpPr/>
          <p:nvPr/>
        </p:nvSpPr>
        <p:spPr>
          <a:xfrm flipH="true">
            <a:off x="12593724" y="7289183"/>
            <a:ext cx="1853906" cy="0"/>
          </a:xfrm>
          <a:prstGeom prst="line">
            <a:avLst/>
          </a:prstGeom>
          <a:ln cap="rnd" w="76200">
            <a:solidFill>
              <a:srgbClr val="FBF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6" id="86"/>
          <p:cNvSpPr/>
          <p:nvPr/>
        </p:nvSpPr>
        <p:spPr>
          <a:xfrm flipH="true">
            <a:off x="12593724" y="7931105"/>
            <a:ext cx="1853906" cy="0"/>
          </a:xfrm>
          <a:prstGeom prst="line">
            <a:avLst/>
          </a:prstGeom>
          <a:ln cap="rnd" w="76200">
            <a:solidFill>
              <a:srgbClr val="FBF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7" id="87"/>
          <p:cNvSpPr txBox="true"/>
          <p:nvPr/>
        </p:nvSpPr>
        <p:spPr>
          <a:xfrm rot="0">
            <a:off x="12593724" y="7396178"/>
            <a:ext cx="1853906" cy="395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2186">
                <a:solidFill>
                  <a:srgbClr val="000000"/>
                </a:solidFill>
                <a:latin typeface="Poppins"/>
              </a:rPr>
              <a:t>Payment</a:t>
            </a:r>
          </a:p>
        </p:txBody>
      </p:sp>
      <p:sp>
        <p:nvSpPr>
          <p:cNvPr name="AutoShape 88" id="88"/>
          <p:cNvSpPr/>
          <p:nvPr/>
        </p:nvSpPr>
        <p:spPr>
          <a:xfrm flipV="true">
            <a:off x="13520677" y="7791291"/>
            <a:ext cx="0" cy="611959"/>
          </a:xfrm>
          <a:prstGeom prst="line">
            <a:avLst/>
          </a:prstGeom>
          <a:ln cap="rnd" w="66675">
            <a:solidFill>
              <a:srgbClr val="696666"/>
            </a:solidFill>
            <a:prstDash val="solid"/>
            <a:headEnd type="triangle" len="med" w="lg"/>
            <a:tailEnd type="triangle" len="med" w="lg"/>
          </a:ln>
        </p:spPr>
      </p:sp>
      <p:sp>
        <p:nvSpPr>
          <p:cNvPr name="AutoShape 89" id="89"/>
          <p:cNvSpPr/>
          <p:nvPr/>
        </p:nvSpPr>
        <p:spPr>
          <a:xfrm flipH="true" flipV="true">
            <a:off x="16940584" y="5655924"/>
            <a:ext cx="37611" cy="707805"/>
          </a:xfrm>
          <a:prstGeom prst="line">
            <a:avLst/>
          </a:prstGeom>
          <a:ln cap="rnd" w="66675">
            <a:solidFill>
              <a:srgbClr val="696666"/>
            </a:solidFill>
            <a:prstDash val="solid"/>
            <a:headEnd type="triangle" len="med" w="lg"/>
            <a:tailEnd type="triangle" len="med" w="lg"/>
          </a:ln>
        </p:spPr>
      </p:sp>
      <p:grpSp>
        <p:nvGrpSpPr>
          <p:cNvPr name="Group 90" id="90"/>
          <p:cNvGrpSpPr/>
          <p:nvPr/>
        </p:nvGrpSpPr>
        <p:grpSpPr>
          <a:xfrm rot="0">
            <a:off x="14885291" y="8403249"/>
            <a:ext cx="1683435" cy="1729152"/>
            <a:chOff x="0" y="0"/>
            <a:chExt cx="411018" cy="422180"/>
          </a:xfrm>
        </p:grpSpPr>
        <p:sp>
          <p:nvSpPr>
            <p:cNvPr name="Freeform 91" id="91"/>
            <p:cNvSpPr/>
            <p:nvPr/>
          </p:nvSpPr>
          <p:spPr>
            <a:xfrm flipH="false" flipV="false" rot="0">
              <a:off x="0" y="0"/>
              <a:ext cx="411018" cy="422180"/>
            </a:xfrm>
            <a:custGeom>
              <a:avLst/>
              <a:gdLst/>
              <a:ahLst/>
              <a:cxnLst/>
              <a:rect r="r" b="b" t="t" l="l"/>
              <a:pathLst>
                <a:path h="422180" w="411018">
                  <a:moveTo>
                    <a:pt x="205509" y="0"/>
                  </a:moveTo>
                  <a:cubicBezTo>
                    <a:pt x="92010" y="0"/>
                    <a:pt x="0" y="94508"/>
                    <a:pt x="0" y="211090"/>
                  </a:cubicBezTo>
                  <a:cubicBezTo>
                    <a:pt x="0" y="327672"/>
                    <a:pt x="92010" y="422180"/>
                    <a:pt x="205509" y="422180"/>
                  </a:cubicBezTo>
                  <a:cubicBezTo>
                    <a:pt x="319009" y="422180"/>
                    <a:pt x="411018" y="327672"/>
                    <a:pt x="411018" y="211090"/>
                  </a:cubicBezTo>
                  <a:cubicBezTo>
                    <a:pt x="411018" y="94508"/>
                    <a:pt x="319009" y="0"/>
                    <a:pt x="205509" y="0"/>
                  </a:cubicBezTo>
                  <a:lnTo>
                    <a:pt x="205509" y="0"/>
                  </a:lnTo>
                  <a:close/>
                </a:path>
              </a:pathLst>
            </a:custGeom>
            <a:solidFill>
              <a:srgbClr val="FFCCD2"/>
            </a:solidFill>
          </p:spPr>
        </p:sp>
        <p:sp>
          <p:nvSpPr>
            <p:cNvPr name="TextBox 92" id="92"/>
            <p:cNvSpPr txBox="true"/>
            <p:nvPr/>
          </p:nvSpPr>
          <p:spPr>
            <a:xfrm>
              <a:off x="38533" y="39579"/>
              <a:ext cx="333952" cy="343022"/>
            </a:xfrm>
            <a:prstGeom prst="rect">
              <a:avLst/>
            </a:prstGeom>
          </p:spPr>
          <p:txBody>
            <a:bodyPr anchor="ctr" rtlCol="false" tIns="12320" lIns="12320" bIns="12320" rIns="12320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Montserrat"/>
                </a:rPr>
                <a:t>Give Feedback</a:t>
              </a:r>
            </a:p>
          </p:txBody>
        </p:sp>
      </p:grpSp>
      <p:sp>
        <p:nvSpPr>
          <p:cNvPr name="AutoShape 93" id="93"/>
          <p:cNvSpPr/>
          <p:nvPr/>
        </p:nvSpPr>
        <p:spPr>
          <a:xfrm flipH="true">
            <a:off x="14362394" y="9267825"/>
            <a:ext cx="522896" cy="0"/>
          </a:xfrm>
          <a:prstGeom prst="line">
            <a:avLst/>
          </a:prstGeom>
          <a:ln cap="rnd" w="66675">
            <a:solidFill>
              <a:srgbClr val="696666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AutoShape 94" id="94"/>
          <p:cNvSpPr/>
          <p:nvPr/>
        </p:nvSpPr>
        <p:spPr>
          <a:xfrm flipH="true">
            <a:off x="14800055" y="7289183"/>
            <a:ext cx="1853906" cy="0"/>
          </a:xfrm>
          <a:prstGeom prst="line">
            <a:avLst/>
          </a:prstGeom>
          <a:ln cap="rnd" w="76200">
            <a:solidFill>
              <a:srgbClr val="FBF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5" id="95"/>
          <p:cNvSpPr/>
          <p:nvPr/>
        </p:nvSpPr>
        <p:spPr>
          <a:xfrm flipH="true">
            <a:off x="14800055" y="7931105"/>
            <a:ext cx="1853906" cy="0"/>
          </a:xfrm>
          <a:prstGeom prst="line">
            <a:avLst/>
          </a:prstGeom>
          <a:ln cap="rnd" w="76200">
            <a:solidFill>
              <a:srgbClr val="FBF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6" id="96"/>
          <p:cNvSpPr txBox="true"/>
          <p:nvPr/>
        </p:nvSpPr>
        <p:spPr>
          <a:xfrm rot="0">
            <a:off x="14762959" y="7396178"/>
            <a:ext cx="1853906" cy="395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2186">
                <a:solidFill>
                  <a:srgbClr val="000000"/>
                </a:solidFill>
                <a:latin typeface="Poppins"/>
              </a:rPr>
              <a:t>Feedback</a:t>
            </a:r>
          </a:p>
        </p:txBody>
      </p:sp>
      <p:sp>
        <p:nvSpPr>
          <p:cNvPr name="AutoShape 97" id="97"/>
          <p:cNvSpPr/>
          <p:nvPr/>
        </p:nvSpPr>
        <p:spPr>
          <a:xfrm flipH="true" flipV="true">
            <a:off x="15689913" y="7791291"/>
            <a:ext cx="37096" cy="611959"/>
          </a:xfrm>
          <a:prstGeom prst="line">
            <a:avLst/>
          </a:prstGeom>
          <a:ln cap="rnd" w="66675">
            <a:solidFill>
              <a:srgbClr val="696666"/>
            </a:solidFill>
            <a:prstDash val="solid"/>
            <a:headEnd type="triangle" len="med" w="lg"/>
            <a:tailEnd type="triangle" len="med" w="lg"/>
          </a:ln>
        </p:spPr>
      </p:sp>
      <p:grpSp>
        <p:nvGrpSpPr>
          <p:cNvPr name="Group 98" id="98"/>
          <p:cNvGrpSpPr/>
          <p:nvPr/>
        </p:nvGrpSpPr>
        <p:grpSpPr>
          <a:xfrm rot="0">
            <a:off x="6155215" y="3794158"/>
            <a:ext cx="1683435" cy="1729152"/>
            <a:chOff x="0" y="0"/>
            <a:chExt cx="411018" cy="422180"/>
          </a:xfrm>
        </p:grpSpPr>
        <p:sp>
          <p:nvSpPr>
            <p:cNvPr name="Freeform 99" id="99"/>
            <p:cNvSpPr/>
            <p:nvPr/>
          </p:nvSpPr>
          <p:spPr>
            <a:xfrm flipH="false" flipV="false" rot="0">
              <a:off x="0" y="0"/>
              <a:ext cx="411018" cy="422180"/>
            </a:xfrm>
            <a:custGeom>
              <a:avLst/>
              <a:gdLst/>
              <a:ahLst/>
              <a:cxnLst/>
              <a:rect r="r" b="b" t="t" l="l"/>
              <a:pathLst>
                <a:path h="422180" w="411018">
                  <a:moveTo>
                    <a:pt x="205509" y="0"/>
                  </a:moveTo>
                  <a:cubicBezTo>
                    <a:pt x="92010" y="0"/>
                    <a:pt x="0" y="94508"/>
                    <a:pt x="0" y="211090"/>
                  </a:cubicBezTo>
                  <a:cubicBezTo>
                    <a:pt x="0" y="327672"/>
                    <a:pt x="92010" y="422180"/>
                    <a:pt x="205509" y="422180"/>
                  </a:cubicBezTo>
                  <a:cubicBezTo>
                    <a:pt x="319009" y="422180"/>
                    <a:pt x="411018" y="327672"/>
                    <a:pt x="411018" y="211090"/>
                  </a:cubicBezTo>
                  <a:cubicBezTo>
                    <a:pt x="411018" y="94508"/>
                    <a:pt x="319009" y="0"/>
                    <a:pt x="205509" y="0"/>
                  </a:cubicBezTo>
                  <a:lnTo>
                    <a:pt x="205509" y="0"/>
                  </a:lnTo>
                  <a:close/>
                </a:path>
              </a:pathLst>
            </a:custGeom>
            <a:solidFill>
              <a:srgbClr val="FFCCD2"/>
            </a:solidFill>
          </p:spPr>
        </p:sp>
        <p:sp>
          <p:nvSpPr>
            <p:cNvPr name="TextBox 100" id="100"/>
            <p:cNvSpPr txBox="true"/>
            <p:nvPr/>
          </p:nvSpPr>
          <p:spPr>
            <a:xfrm>
              <a:off x="38533" y="39579"/>
              <a:ext cx="333952" cy="343022"/>
            </a:xfrm>
            <a:prstGeom prst="rect">
              <a:avLst/>
            </a:prstGeom>
          </p:spPr>
          <p:txBody>
            <a:bodyPr anchor="ctr" rtlCol="false" tIns="12320" lIns="12320" bIns="12320" rIns="12320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Montserrat"/>
                </a:rPr>
                <a:t>View Feedback</a:t>
              </a:r>
            </a:p>
          </p:txBody>
        </p:sp>
      </p:grpSp>
      <p:sp>
        <p:nvSpPr>
          <p:cNvPr name="AutoShape 101" id="101"/>
          <p:cNvSpPr/>
          <p:nvPr/>
        </p:nvSpPr>
        <p:spPr>
          <a:xfrm flipH="true" flipV="true">
            <a:off x="5497414" y="4638949"/>
            <a:ext cx="657801" cy="19785"/>
          </a:xfrm>
          <a:prstGeom prst="line">
            <a:avLst/>
          </a:prstGeom>
          <a:ln cap="rnd" w="66675">
            <a:solidFill>
              <a:srgbClr val="696666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AutoShape 102" id="102"/>
          <p:cNvSpPr/>
          <p:nvPr/>
        </p:nvSpPr>
        <p:spPr>
          <a:xfrm>
            <a:off x="7838651" y="4658734"/>
            <a:ext cx="7851262" cy="2804119"/>
          </a:xfrm>
          <a:prstGeom prst="line">
            <a:avLst/>
          </a:prstGeom>
          <a:ln cap="rnd" w="66675">
            <a:solidFill>
              <a:srgbClr val="696666"/>
            </a:solidFill>
            <a:prstDash val="solid"/>
            <a:headEnd type="triangle" len="med" w="lg"/>
            <a:tailEnd type="triangle" len="med" w="lg"/>
          </a:ln>
        </p:spPr>
      </p:sp>
      <p:grpSp>
        <p:nvGrpSpPr>
          <p:cNvPr name="Group 103" id="103"/>
          <p:cNvGrpSpPr/>
          <p:nvPr/>
        </p:nvGrpSpPr>
        <p:grpSpPr>
          <a:xfrm rot="0">
            <a:off x="14006477" y="4085026"/>
            <a:ext cx="1683435" cy="1729152"/>
            <a:chOff x="0" y="0"/>
            <a:chExt cx="411018" cy="422180"/>
          </a:xfrm>
        </p:grpSpPr>
        <p:sp>
          <p:nvSpPr>
            <p:cNvPr name="Freeform 104" id="104"/>
            <p:cNvSpPr/>
            <p:nvPr/>
          </p:nvSpPr>
          <p:spPr>
            <a:xfrm flipH="false" flipV="false" rot="0">
              <a:off x="0" y="0"/>
              <a:ext cx="411018" cy="422180"/>
            </a:xfrm>
            <a:custGeom>
              <a:avLst/>
              <a:gdLst/>
              <a:ahLst/>
              <a:cxnLst/>
              <a:rect r="r" b="b" t="t" l="l"/>
              <a:pathLst>
                <a:path h="422180" w="411018">
                  <a:moveTo>
                    <a:pt x="205509" y="0"/>
                  </a:moveTo>
                  <a:cubicBezTo>
                    <a:pt x="92010" y="0"/>
                    <a:pt x="0" y="94508"/>
                    <a:pt x="0" y="211090"/>
                  </a:cubicBezTo>
                  <a:cubicBezTo>
                    <a:pt x="0" y="327672"/>
                    <a:pt x="92010" y="422180"/>
                    <a:pt x="205509" y="422180"/>
                  </a:cubicBezTo>
                  <a:cubicBezTo>
                    <a:pt x="319009" y="422180"/>
                    <a:pt x="411018" y="327672"/>
                    <a:pt x="411018" y="211090"/>
                  </a:cubicBezTo>
                  <a:cubicBezTo>
                    <a:pt x="411018" y="94508"/>
                    <a:pt x="319009" y="0"/>
                    <a:pt x="205509" y="0"/>
                  </a:cubicBezTo>
                  <a:lnTo>
                    <a:pt x="205509" y="0"/>
                  </a:lnTo>
                  <a:close/>
                </a:path>
              </a:pathLst>
            </a:custGeom>
            <a:solidFill>
              <a:srgbClr val="FFCCD2"/>
            </a:solidFill>
          </p:spPr>
        </p:sp>
        <p:sp>
          <p:nvSpPr>
            <p:cNvPr name="TextBox 105" id="105"/>
            <p:cNvSpPr txBox="true"/>
            <p:nvPr/>
          </p:nvSpPr>
          <p:spPr>
            <a:xfrm>
              <a:off x="38533" y="39579"/>
              <a:ext cx="333952" cy="343022"/>
            </a:xfrm>
            <a:prstGeom prst="rect">
              <a:avLst/>
            </a:prstGeom>
          </p:spPr>
          <p:txBody>
            <a:bodyPr anchor="ctr" rtlCol="false" tIns="12320" lIns="12320" bIns="12320" rIns="12320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Montserrat"/>
                </a:rPr>
                <a:t>Feedback Analysis</a:t>
              </a:r>
            </a:p>
          </p:txBody>
        </p:sp>
      </p:grpSp>
      <p:sp>
        <p:nvSpPr>
          <p:cNvPr name="AutoShape 106" id="106"/>
          <p:cNvSpPr/>
          <p:nvPr/>
        </p:nvSpPr>
        <p:spPr>
          <a:xfrm flipV="true">
            <a:off x="14848195" y="3309789"/>
            <a:ext cx="1291822" cy="775236"/>
          </a:xfrm>
          <a:prstGeom prst="line">
            <a:avLst/>
          </a:prstGeom>
          <a:ln cap="rnd" w="66675">
            <a:solidFill>
              <a:srgbClr val="696666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AutoShape 107" id="107"/>
          <p:cNvSpPr/>
          <p:nvPr/>
        </p:nvSpPr>
        <p:spPr>
          <a:xfrm>
            <a:off x="14006477" y="4949601"/>
            <a:ext cx="1683435" cy="2513251"/>
          </a:xfrm>
          <a:prstGeom prst="line">
            <a:avLst/>
          </a:prstGeom>
          <a:ln cap="rnd" w="66675">
            <a:solidFill>
              <a:srgbClr val="696666"/>
            </a:solidFill>
            <a:prstDash val="solid"/>
            <a:headEnd type="triangle" len="med" w="lg"/>
            <a:tailEnd type="triangle" len="med" w="lg"/>
          </a:ln>
        </p:spPr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64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09937" y="-4298254"/>
            <a:ext cx="10840626" cy="1084062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71F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34957" y="2049119"/>
            <a:ext cx="5661576" cy="5661576"/>
          </a:xfrm>
          <a:custGeom>
            <a:avLst/>
            <a:gdLst/>
            <a:ahLst/>
            <a:cxnLst/>
            <a:rect r="r" b="b" t="t" l="l"/>
            <a:pathLst>
              <a:path h="5661576" w="5661576">
                <a:moveTo>
                  <a:pt x="0" y="0"/>
                </a:moveTo>
                <a:lnTo>
                  <a:pt x="5661575" y="0"/>
                </a:lnTo>
                <a:lnTo>
                  <a:pt x="5661575" y="5661576"/>
                </a:lnTo>
                <a:lnTo>
                  <a:pt x="0" y="5661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297661" y="738188"/>
            <a:ext cx="1961639" cy="581025"/>
            <a:chOff x="0" y="0"/>
            <a:chExt cx="1372075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72075" cy="406400"/>
            </a:xfrm>
            <a:custGeom>
              <a:avLst/>
              <a:gdLst/>
              <a:ahLst/>
              <a:cxnLst/>
              <a:rect r="r" b="b" t="t" l="l"/>
              <a:pathLst>
                <a:path h="406400" w="1372075">
                  <a:moveTo>
                    <a:pt x="1168875" y="0"/>
                  </a:moveTo>
                  <a:cubicBezTo>
                    <a:pt x="1281099" y="0"/>
                    <a:pt x="1372075" y="90976"/>
                    <a:pt x="1372075" y="203200"/>
                  </a:cubicBezTo>
                  <a:cubicBezTo>
                    <a:pt x="1372075" y="315424"/>
                    <a:pt x="1281099" y="406400"/>
                    <a:pt x="11688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1372075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801410"/>
            <a:ext cx="485534" cy="454581"/>
          </a:xfrm>
          <a:custGeom>
            <a:avLst/>
            <a:gdLst/>
            <a:ahLst/>
            <a:cxnLst/>
            <a:rect r="r" b="b" t="t" l="l"/>
            <a:pathLst>
              <a:path h="454581" w="485534">
                <a:moveTo>
                  <a:pt x="0" y="0"/>
                </a:moveTo>
                <a:lnTo>
                  <a:pt x="485534" y="0"/>
                </a:lnTo>
                <a:lnTo>
                  <a:pt x="485534" y="454580"/>
                </a:lnTo>
                <a:lnTo>
                  <a:pt x="0" y="4545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-377423" y="7931529"/>
            <a:ext cx="754847" cy="75484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6741497" y="801410"/>
            <a:ext cx="454581" cy="45458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6884858" y="920846"/>
            <a:ext cx="167858" cy="206595"/>
          </a:xfrm>
          <a:custGeom>
            <a:avLst/>
            <a:gdLst/>
            <a:ahLst/>
            <a:cxnLst/>
            <a:rect r="r" b="b" t="t" l="l"/>
            <a:pathLst>
              <a:path h="206595" w="167858">
                <a:moveTo>
                  <a:pt x="0" y="0"/>
                </a:moveTo>
                <a:lnTo>
                  <a:pt x="167859" y="0"/>
                </a:lnTo>
                <a:lnTo>
                  <a:pt x="167859" y="206595"/>
                </a:lnTo>
                <a:lnTo>
                  <a:pt x="0" y="2065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836385" y="3608668"/>
            <a:ext cx="1588971" cy="869600"/>
          </a:xfrm>
          <a:custGeom>
            <a:avLst/>
            <a:gdLst/>
            <a:ahLst/>
            <a:cxnLst/>
            <a:rect r="r" b="b" t="t" l="l"/>
            <a:pathLst>
              <a:path h="869600" w="1588971">
                <a:moveTo>
                  <a:pt x="0" y="0"/>
                </a:moveTo>
                <a:lnTo>
                  <a:pt x="1588971" y="0"/>
                </a:lnTo>
                <a:lnTo>
                  <a:pt x="1588971" y="869600"/>
                </a:lnTo>
                <a:lnTo>
                  <a:pt x="0" y="86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879223" y="2555106"/>
            <a:ext cx="8546133" cy="10752846"/>
          </a:xfrm>
          <a:custGeom>
            <a:avLst/>
            <a:gdLst/>
            <a:ahLst/>
            <a:cxnLst/>
            <a:rect r="r" b="b" t="t" l="l"/>
            <a:pathLst>
              <a:path h="10752846" w="8546133">
                <a:moveTo>
                  <a:pt x="0" y="0"/>
                </a:moveTo>
                <a:lnTo>
                  <a:pt x="8546133" y="0"/>
                </a:lnTo>
                <a:lnTo>
                  <a:pt x="8546133" y="10752846"/>
                </a:lnTo>
                <a:lnTo>
                  <a:pt x="0" y="1075284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548" r="0" b="-15266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619499" y="772809"/>
            <a:ext cx="27002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 Classic"/>
              </a:rPr>
              <a:t>get doctors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351977" y="890860"/>
            <a:ext cx="1349846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Login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814499" y="871935"/>
            <a:ext cx="1378388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Contact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523062" y="871935"/>
            <a:ext cx="1378388" cy="266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4DC5EF"/>
                </a:solidFill>
                <a:latin typeface="Montserrat"/>
              </a:rPr>
              <a:t>About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496682" y="871935"/>
            <a:ext cx="1378388" cy="266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Home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799319" y="871803"/>
            <a:ext cx="900430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Doctors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737849" y="890794"/>
            <a:ext cx="1378388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4DC5EF"/>
                </a:solidFill>
                <a:latin typeface="Montserrat"/>
              </a:rPr>
              <a:t>Reviews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71467" y="4283301"/>
            <a:ext cx="7473066" cy="4798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FFFFFF"/>
                </a:solidFill>
                <a:latin typeface="Montserrat"/>
              </a:rPr>
              <a:t>Our database name is “get_doctors” and this database has 8 tables.</a:t>
            </a:r>
          </a:p>
          <a:p>
            <a:pPr algn="l">
              <a:lnSpc>
                <a:spcPts val="3450"/>
              </a:lnSpc>
            </a:pPr>
          </a:p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FFFFFF"/>
                </a:solidFill>
                <a:latin typeface="Montserrat"/>
              </a:rPr>
              <a:t>1) appointment</a:t>
            </a:r>
          </a:p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FFFFFF"/>
                </a:solidFill>
                <a:latin typeface="Montserrat"/>
              </a:rPr>
              <a:t>2) disease</a:t>
            </a:r>
          </a:p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FFFFFF"/>
                </a:solidFill>
                <a:latin typeface="Montserrat"/>
              </a:rPr>
              <a:t>3) doctor</a:t>
            </a:r>
          </a:p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FFFFFF"/>
                </a:solidFill>
                <a:latin typeface="Montserrat"/>
              </a:rPr>
              <a:t>4) feedback</a:t>
            </a:r>
          </a:p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FFFFFF"/>
                </a:solidFill>
                <a:latin typeface="Montserrat"/>
              </a:rPr>
              <a:t>5) main_admin</a:t>
            </a:r>
          </a:p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FFFFFF"/>
                </a:solidFill>
                <a:latin typeface="Montserrat"/>
              </a:rPr>
              <a:t>6) patient</a:t>
            </a:r>
          </a:p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FFFFFF"/>
                </a:solidFill>
                <a:latin typeface="Montserrat"/>
              </a:rPr>
              <a:t>7) payment</a:t>
            </a:r>
          </a:p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FFFFFF"/>
                </a:solidFill>
                <a:latin typeface="Montserrat"/>
              </a:rPr>
              <a:t>8) skills</a:t>
            </a:r>
          </a:p>
        </p:txBody>
      </p:sp>
      <p:sp>
        <p:nvSpPr>
          <p:cNvPr name="AutoShape 27" id="27"/>
          <p:cNvSpPr/>
          <p:nvPr/>
        </p:nvSpPr>
        <p:spPr>
          <a:xfrm>
            <a:off x="1318372" y="3883781"/>
            <a:ext cx="909911" cy="0"/>
          </a:xfrm>
          <a:prstGeom prst="line">
            <a:avLst/>
          </a:prstGeom>
          <a:ln cap="rnd" w="38100">
            <a:solidFill>
              <a:srgbClr val="4DC5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8" id="28"/>
          <p:cNvSpPr txBox="true"/>
          <p:nvPr/>
        </p:nvSpPr>
        <p:spPr>
          <a:xfrm rot="0">
            <a:off x="1271467" y="2096744"/>
            <a:ext cx="8406312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9"/>
              </a:lnSpc>
            </a:pPr>
            <a:r>
              <a:rPr lang="en-US" sz="5499">
                <a:solidFill>
                  <a:srgbClr val="FFFFFF"/>
                </a:solidFill>
                <a:latin typeface="Montserrat Classic Bold"/>
              </a:rPr>
              <a:t>Data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71467" y="2976219"/>
            <a:ext cx="8406312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9"/>
              </a:lnSpc>
            </a:pPr>
            <a:r>
              <a:rPr lang="en-US" sz="5499">
                <a:solidFill>
                  <a:srgbClr val="4DC5EF"/>
                </a:solidFill>
                <a:latin typeface="Montserrat Classic Bold"/>
              </a:rPr>
              <a:t>Dictionary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A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53386" y="916112"/>
            <a:ext cx="205914" cy="20591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715131" y="916112"/>
            <a:ext cx="205914" cy="20591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376875" y="916112"/>
            <a:ext cx="205914" cy="20591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71FD">
                <a:alpha val="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468645" y="82296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489325" y="593900"/>
            <a:ext cx="1588971" cy="869600"/>
          </a:xfrm>
          <a:custGeom>
            <a:avLst/>
            <a:gdLst/>
            <a:ahLst/>
            <a:cxnLst/>
            <a:rect r="r" b="b" t="t" l="l"/>
            <a:pathLst>
              <a:path h="869600" w="1588971">
                <a:moveTo>
                  <a:pt x="0" y="0"/>
                </a:moveTo>
                <a:lnTo>
                  <a:pt x="1588970" y="0"/>
                </a:lnTo>
                <a:lnTo>
                  <a:pt x="1588970" y="869600"/>
                </a:lnTo>
                <a:lnTo>
                  <a:pt x="0" y="86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801410"/>
            <a:ext cx="485534" cy="454581"/>
          </a:xfrm>
          <a:custGeom>
            <a:avLst/>
            <a:gdLst/>
            <a:ahLst/>
            <a:cxnLst/>
            <a:rect r="r" b="b" t="t" l="l"/>
            <a:pathLst>
              <a:path h="454581" w="485534">
                <a:moveTo>
                  <a:pt x="0" y="0"/>
                </a:moveTo>
                <a:lnTo>
                  <a:pt x="485534" y="0"/>
                </a:lnTo>
                <a:lnTo>
                  <a:pt x="485534" y="454580"/>
                </a:lnTo>
                <a:lnTo>
                  <a:pt x="0" y="4545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4" id="14"/>
          <p:cNvGraphicFramePr>
            <a:graphicFrameLocks noGrp="true"/>
          </p:cNvGraphicFramePr>
          <p:nvPr/>
        </p:nvGraphicFramePr>
        <p:xfrm>
          <a:off x="1035138" y="2961871"/>
          <a:ext cx="16497345" cy="6710297"/>
        </p:xfrm>
        <a:graphic>
          <a:graphicData uri="http://schemas.openxmlformats.org/drawingml/2006/table">
            <a:tbl>
              <a:tblPr/>
              <a:tblGrid>
                <a:gridCol w="3705157"/>
                <a:gridCol w="3640041"/>
                <a:gridCol w="4576073"/>
                <a:gridCol w="4576073"/>
              </a:tblGrid>
              <a:tr h="122267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 Bold"/>
                        </a:rPr>
                        <a:t>  Field Name</a:t>
                      </a:r>
                    </a:p>
                    <a:p>
                      <a:pPr algn="l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 Bold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 Bold"/>
                        </a:rPr>
                        <a:t>  Data  type /size </a:t>
                      </a:r>
                    </a:p>
                    <a:p>
                      <a:pPr algn="l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 Bold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 Bold"/>
                        </a:rPr>
                        <a:t>  Constraint </a:t>
                      </a:r>
                    </a:p>
                    <a:p>
                      <a:pPr algn="l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 Bold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 Bold"/>
                        </a:rPr>
                        <a:t>  Description </a:t>
                      </a:r>
                    </a:p>
                    <a:p>
                      <a:pPr algn="l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 Bold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365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Poppins"/>
                        </a:rPr>
                        <a:t>admin_id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"/>
                        </a:rPr>
                        <a:t>  INT(1O)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"/>
                        </a:rPr>
                        <a:t>  PRIMARY KEY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Poppins"/>
                        </a:rPr>
                        <a:t>it’s a unique id of admin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849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"/>
                        </a:rPr>
                        <a:t>  username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"/>
                        </a:rPr>
                        <a:t>  VARCHAR(50)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"/>
                        </a:rPr>
                        <a:t>  NOT NULL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"/>
                        </a:rPr>
                        <a:t>  perform the login operation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849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"/>
                        </a:rPr>
                        <a:t>  email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"/>
                        </a:rPr>
                        <a:t>  VARCHAR(30)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"/>
                        </a:rPr>
                        <a:t>  NOT NULL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"/>
                        </a:rPr>
                        <a:t>  Store admin email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849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"/>
                        </a:rPr>
                        <a:t>  password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"/>
                        </a:rPr>
                        <a:t>  VARCHAR(30)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"/>
                        </a:rPr>
                        <a:t>  NOT NULL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"/>
                        </a:rPr>
                        <a:t>  perform the login operation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849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"/>
                        </a:rPr>
                        <a:t>  number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"/>
                        </a:rPr>
                        <a:t> VARCHAR(30) 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"/>
                        </a:rPr>
                        <a:t>  NOT NULL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"/>
                        </a:rPr>
                        <a:t>  Admin contact information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5" id="15"/>
          <p:cNvSpPr txBox="true"/>
          <p:nvPr/>
        </p:nvSpPr>
        <p:spPr>
          <a:xfrm rot="0">
            <a:off x="1619499" y="772809"/>
            <a:ext cx="27002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Get Doctors</a:t>
            </a:r>
          </a:p>
        </p:txBody>
      </p:sp>
      <p:sp>
        <p:nvSpPr>
          <p:cNvPr name="AutoShape 16" id="16"/>
          <p:cNvSpPr/>
          <p:nvPr/>
        </p:nvSpPr>
        <p:spPr>
          <a:xfrm>
            <a:off x="1028700" y="2208635"/>
            <a:ext cx="1441201" cy="0"/>
          </a:xfrm>
          <a:prstGeom prst="line">
            <a:avLst/>
          </a:prstGeom>
          <a:ln cap="rnd" w="38100">
            <a:solidFill>
              <a:srgbClr val="4DC5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1028700" y="1528550"/>
            <a:ext cx="8406312" cy="47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0"/>
              </a:lnSpc>
            </a:pPr>
            <a:r>
              <a:rPr lang="en-US" sz="3300">
                <a:solidFill>
                  <a:srgbClr val="8871FD"/>
                </a:solidFill>
                <a:latin typeface="Montserrat Classic Bold"/>
              </a:rPr>
              <a:t>1.  Main_admin Table :-</a:t>
            </a: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A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53386" y="916112"/>
            <a:ext cx="205914" cy="20591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715131" y="916112"/>
            <a:ext cx="205914" cy="20591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376875" y="916112"/>
            <a:ext cx="205914" cy="20591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71FD">
                <a:alpha val="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468645" y="82296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489325" y="593900"/>
            <a:ext cx="1588971" cy="869600"/>
          </a:xfrm>
          <a:custGeom>
            <a:avLst/>
            <a:gdLst/>
            <a:ahLst/>
            <a:cxnLst/>
            <a:rect r="r" b="b" t="t" l="l"/>
            <a:pathLst>
              <a:path h="869600" w="1588971">
                <a:moveTo>
                  <a:pt x="0" y="0"/>
                </a:moveTo>
                <a:lnTo>
                  <a:pt x="1588970" y="0"/>
                </a:lnTo>
                <a:lnTo>
                  <a:pt x="1588970" y="869600"/>
                </a:lnTo>
                <a:lnTo>
                  <a:pt x="0" y="86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801410"/>
            <a:ext cx="485534" cy="454581"/>
          </a:xfrm>
          <a:custGeom>
            <a:avLst/>
            <a:gdLst/>
            <a:ahLst/>
            <a:cxnLst/>
            <a:rect r="r" b="b" t="t" l="l"/>
            <a:pathLst>
              <a:path h="454581" w="485534">
                <a:moveTo>
                  <a:pt x="0" y="0"/>
                </a:moveTo>
                <a:lnTo>
                  <a:pt x="485534" y="0"/>
                </a:lnTo>
                <a:lnTo>
                  <a:pt x="485534" y="454580"/>
                </a:lnTo>
                <a:lnTo>
                  <a:pt x="0" y="4545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4" id="14"/>
          <p:cNvGraphicFramePr>
            <a:graphicFrameLocks noGrp="true"/>
          </p:cNvGraphicFramePr>
          <p:nvPr/>
        </p:nvGraphicFramePr>
        <p:xfrm>
          <a:off x="548141" y="2475335"/>
          <a:ext cx="17191717" cy="7172325"/>
        </p:xfrm>
        <a:graphic>
          <a:graphicData uri="http://schemas.openxmlformats.org/drawingml/2006/table">
            <a:tbl>
              <a:tblPr/>
              <a:tblGrid>
                <a:gridCol w="3861107"/>
                <a:gridCol w="3793251"/>
                <a:gridCol w="4768680"/>
                <a:gridCol w="4768680"/>
              </a:tblGrid>
              <a:tr h="116514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660"/>
                        </a:lnSpc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Poppins Bold"/>
                        </a:rPr>
                        <a:t>  Field Name</a:t>
                      </a:r>
                    </a:p>
                    <a:p>
                      <a:pPr algn="l">
                        <a:lnSpc>
                          <a:spcPts val="2660"/>
                        </a:lnSpc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Poppins Bold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660"/>
                        </a:lnSpc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Poppins Bold"/>
                        </a:rPr>
                        <a:t>  Data type /size</a:t>
                      </a:r>
                    </a:p>
                    <a:p>
                      <a:pPr algn="l">
                        <a:lnSpc>
                          <a:spcPts val="2660"/>
                        </a:lnSpc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Poppins Bold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660"/>
                        </a:lnSpc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Poppins Bold"/>
                        </a:rPr>
                        <a:t>  Constraint</a:t>
                      </a:r>
                    </a:p>
                    <a:p>
                      <a:pPr algn="l">
                        <a:lnSpc>
                          <a:spcPts val="2660"/>
                        </a:lnSpc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Poppins Bold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660"/>
                        </a:lnSpc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Poppins Bold"/>
                        </a:rPr>
                        <a:t>  Description </a:t>
                      </a:r>
                    </a:p>
                    <a:p>
                      <a:pPr algn="l">
                        <a:lnSpc>
                          <a:spcPts val="2660"/>
                        </a:lnSpc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Poppins Bold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886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53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  doctor_id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53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  INT(1O)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53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PRIMARY KEY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53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  it’s a unique id of doctor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886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53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  name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53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  VARCHAR(50)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53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  NOT NULL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53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  Name of doctor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886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53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email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53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  VARCHAR(30)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53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NOT NULL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53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  Store doctor email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98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53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number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53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 VARCHAR(20)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53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NOT NULL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53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Doctor contact information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98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53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  address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53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  VARCHAR(50)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53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  NOT NULL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53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Doctor address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886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53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specialization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53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  VARCHAR(50)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53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NOT NULL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53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Doctor specialization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931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  experience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INT(10)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NOT NULL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Doctor experience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931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qualification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  VARCHAR(50)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NOT NULL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Doctor qualification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931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Profile_picture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VARCHAR(200)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NOT NULL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Doctor image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931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status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  VARCHAR(50)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NOT NULL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Doctor status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931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username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  VARCHAR(50)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NOT NULL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perform the login operation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537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  password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  VARCHAR(50)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NOT NULL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oppins"/>
                        </a:rPr>
                        <a:t>  perform the login operation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5" id="15"/>
          <p:cNvSpPr txBox="true"/>
          <p:nvPr/>
        </p:nvSpPr>
        <p:spPr>
          <a:xfrm rot="0">
            <a:off x="1619499" y="772809"/>
            <a:ext cx="27002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Get Doctors</a:t>
            </a:r>
          </a:p>
        </p:txBody>
      </p:sp>
      <p:sp>
        <p:nvSpPr>
          <p:cNvPr name="AutoShape 16" id="16"/>
          <p:cNvSpPr/>
          <p:nvPr/>
        </p:nvSpPr>
        <p:spPr>
          <a:xfrm>
            <a:off x="1028700" y="2208635"/>
            <a:ext cx="1441201" cy="0"/>
          </a:xfrm>
          <a:prstGeom prst="line">
            <a:avLst/>
          </a:prstGeom>
          <a:ln cap="rnd" w="38100">
            <a:solidFill>
              <a:srgbClr val="4DC5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1028700" y="1528550"/>
            <a:ext cx="8406312" cy="47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0"/>
              </a:lnSpc>
            </a:pPr>
            <a:r>
              <a:rPr lang="en-US" sz="3300">
                <a:solidFill>
                  <a:srgbClr val="8871FD"/>
                </a:solidFill>
                <a:latin typeface="Montserrat Classic Bold"/>
              </a:rPr>
              <a:t>2.  Doctor Table :-</a:t>
            </a:r>
          </a:p>
        </p:txBody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A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53386" y="916112"/>
            <a:ext cx="205914" cy="20591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715131" y="916112"/>
            <a:ext cx="205914" cy="20591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376875" y="916112"/>
            <a:ext cx="205914" cy="20591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71FD">
                <a:alpha val="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468645" y="82296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489325" y="593900"/>
            <a:ext cx="1588971" cy="869600"/>
          </a:xfrm>
          <a:custGeom>
            <a:avLst/>
            <a:gdLst/>
            <a:ahLst/>
            <a:cxnLst/>
            <a:rect r="r" b="b" t="t" l="l"/>
            <a:pathLst>
              <a:path h="869600" w="1588971">
                <a:moveTo>
                  <a:pt x="0" y="0"/>
                </a:moveTo>
                <a:lnTo>
                  <a:pt x="1588970" y="0"/>
                </a:lnTo>
                <a:lnTo>
                  <a:pt x="1588970" y="869600"/>
                </a:lnTo>
                <a:lnTo>
                  <a:pt x="0" y="86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801410"/>
            <a:ext cx="485534" cy="454581"/>
          </a:xfrm>
          <a:custGeom>
            <a:avLst/>
            <a:gdLst/>
            <a:ahLst/>
            <a:cxnLst/>
            <a:rect r="r" b="b" t="t" l="l"/>
            <a:pathLst>
              <a:path h="454581" w="485534">
                <a:moveTo>
                  <a:pt x="0" y="0"/>
                </a:moveTo>
                <a:lnTo>
                  <a:pt x="485534" y="0"/>
                </a:lnTo>
                <a:lnTo>
                  <a:pt x="485534" y="454580"/>
                </a:lnTo>
                <a:lnTo>
                  <a:pt x="0" y="4545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4" id="14"/>
          <p:cNvGraphicFramePr>
            <a:graphicFrameLocks noGrp="true"/>
          </p:cNvGraphicFramePr>
          <p:nvPr/>
        </p:nvGraphicFramePr>
        <p:xfrm>
          <a:off x="687951" y="2418185"/>
          <a:ext cx="17191717" cy="7219119"/>
        </p:xfrm>
        <a:graphic>
          <a:graphicData uri="http://schemas.openxmlformats.org/drawingml/2006/table">
            <a:tbl>
              <a:tblPr/>
              <a:tblGrid>
                <a:gridCol w="3861107"/>
                <a:gridCol w="3793251"/>
                <a:gridCol w="4768680"/>
                <a:gridCol w="4768680"/>
              </a:tblGrid>
              <a:tr h="112343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380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oppins Bold"/>
                        </a:rPr>
                        <a:t>  Field Name</a:t>
                      </a:r>
                    </a:p>
                    <a:p>
                      <a:pPr algn="l">
                        <a:lnSpc>
                          <a:spcPts val="2380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oppins Bold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380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oppins Bold"/>
                        </a:rPr>
                        <a:t>  Data type /size</a:t>
                      </a:r>
                    </a:p>
                    <a:p>
                      <a:pPr algn="l">
                        <a:lnSpc>
                          <a:spcPts val="2380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oppins Bold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380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oppins Bold"/>
                        </a:rPr>
                        <a:t>  Constraint</a:t>
                      </a:r>
                    </a:p>
                    <a:p>
                      <a:pPr algn="l">
                        <a:lnSpc>
                          <a:spcPts val="2380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oppins Bold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380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oppins Bold"/>
                        </a:rPr>
                        <a:t>  Description </a:t>
                      </a:r>
                    </a:p>
                    <a:p>
                      <a:pPr algn="l">
                        <a:lnSpc>
                          <a:spcPts val="2380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oppins Bold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137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35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5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  patient_id</a:t>
                      </a:r>
                    </a:p>
                    <a:p>
                      <a:pPr algn="l">
                        <a:lnSpc>
                          <a:spcPts val="135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35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5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  INT(10)</a:t>
                      </a:r>
                    </a:p>
                    <a:p>
                      <a:pPr algn="l">
                        <a:lnSpc>
                          <a:spcPts val="135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35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5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  PRIMARY KEY</a:t>
                      </a:r>
                    </a:p>
                    <a:p>
                      <a:pPr algn="l">
                        <a:lnSpc>
                          <a:spcPts val="135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35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5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  it’s a unique id of patient</a:t>
                      </a:r>
                    </a:p>
                    <a:p>
                      <a:pPr algn="l">
                        <a:lnSpc>
                          <a:spcPts val="135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137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35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5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  name</a:t>
                      </a:r>
                    </a:p>
                    <a:p>
                      <a:pPr algn="l">
                        <a:lnSpc>
                          <a:spcPts val="135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35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5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  VARCHAR(50)</a:t>
                      </a:r>
                    </a:p>
                    <a:p>
                      <a:pPr algn="l">
                        <a:lnSpc>
                          <a:spcPts val="135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35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5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  NOT NULL</a:t>
                      </a:r>
                    </a:p>
                    <a:p>
                      <a:pPr algn="l">
                        <a:lnSpc>
                          <a:spcPts val="135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35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5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  Name of patient</a:t>
                      </a:r>
                    </a:p>
                    <a:p>
                      <a:pPr algn="l">
                        <a:lnSpc>
                          <a:spcPts val="135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137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35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5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  email</a:t>
                      </a:r>
                    </a:p>
                    <a:p>
                      <a:pPr algn="l">
                        <a:lnSpc>
                          <a:spcPts val="135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35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5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  VARCHAR(30)</a:t>
                      </a:r>
                    </a:p>
                    <a:p>
                      <a:pPr algn="l">
                        <a:lnSpc>
                          <a:spcPts val="135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35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5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  NOT NULL</a:t>
                      </a:r>
                    </a:p>
                    <a:p>
                      <a:pPr algn="l">
                        <a:lnSpc>
                          <a:spcPts val="135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35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5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  Store patient email</a:t>
                      </a:r>
                    </a:p>
                    <a:p>
                      <a:pPr algn="l">
                        <a:lnSpc>
                          <a:spcPts val="135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137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35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5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  address</a:t>
                      </a:r>
                    </a:p>
                    <a:p>
                      <a:pPr algn="l">
                        <a:lnSpc>
                          <a:spcPts val="135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35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5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  VARCHAR(50)</a:t>
                      </a:r>
                    </a:p>
                    <a:p>
                      <a:pPr algn="l">
                        <a:lnSpc>
                          <a:spcPts val="135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35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5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  NOT NULL</a:t>
                      </a:r>
                    </a:p>
                    <a:p>
                      <a:pPr algn="l">
                        <a:lnSpc>
                          <a:spcPts val="135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35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5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  Patient address</a:t>
                      </a:r>
                    </a:p>
                    <a:p>
                      <a:pPr algn="l">
                        <a:lnSpc>
                          <a:spcPts val="135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137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35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5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  age</a:t>
                      </a:r>
                    </a:p>
                    <a:p>
                      <a:pPr algn="l">
                        <a:lnSpc>
                          <a:spcPts val="135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35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5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  INT(10)</a:t>
                      </a:r>
                    </a:p>
                    <a:p>
                      <a:pPr algn="l">
                        <a:lnSpc>
                          <a:spcPts val="135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35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5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  NOT NULL</a:t>
                      </a:r>
                    </a:p>
                    <a:p>
                      <a:pPr algn="l">
                        <a:lnSpc>
                          <a:spcPts val="135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35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35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  Patient age</a:t>
                      </a:r>
                    </a:p>
                    <a:p>
                      <a:pPr algn="l">
                        <a:lnSpc>
                          <a:spcPts val="135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941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  number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 VARCHAR(20) 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  NOT NULL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  Doctor contact information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941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  password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  VARCHAR(50)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  NOT NULL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  perform the login operation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5" id="15"/>
          <p:cNvSpPr txBox="true"/>
          <p:nvPr/>
        </p:nvSpPr>
        <p:spPr>
          <a:xfrm rot="0">
            <a:off x="1619499" y="772809"/>
            <a:ext cx="27002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Get Doctors</a:t>
            </a:r>
          </a:p>
        </p:txBody>
      </p:sp>
      <p:sp>
        <p:nvSpPr>
          <p:cNvPr name="AutoShape 16" id="16"/>
          <p:cNvSpPr/>
          <p:nvPr/>
        </p:nvSpPr>
        <p:spPr>
          <a:xfrm>
            <a:off x="1028700" y="2208635"/>
            <a:ext cx="1441201" cy="0"/>
          </a:xfrm>
          <a:prstGeom prst="line">
            <a:avLst/>
          </a:prstGeom>
          <a:ln cap="rnd" w="38100">
            <a:solidFill>
              <a:srgbClr val="4DC5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1028700" y="1528550"/>
            <a:ext cx="8406312" cy="47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0"/>
              </a:lnSpc>
            </a:pPr>
            <a:r>
              <a:rPr lang="en-US" sz="3300">
                <a:solidFill>
                  <a:srgbClr val="8871FD"/>
                </a:solidFill>
                <a:latin typeface="Montserrat Classic Bold"/>
              </a:rPr>
              <a:t>3.  Patient Table :-</a:t>
            </a:r>
          </a:p>
        </p:txBody>
      </p:sp>
    </p:spTree>
  </p:cSld>
  <p:clrMapOvr>
    <a:masterClrMapping/>
  </p:clrMapOvr>
  <p:transition spd="slow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A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53386" y="916112"/>
            <a:ext cx="205914" cy="20591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715131" y="916112"/>
            <a:ext cx="205914" cy="20591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376875" y="916112"/>
            <a:ext cx="205914" cy="20591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71FD">
                <a:alpha val="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468645" y="82296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489325" y="593900"/>
            <a:ext cx="1588971" cy="869600"/>
          </a:xfrm>
          <a:custGeom>
            <a:avLst/>
            <a:gdLst/>
            <a:ahLst/>
            <a:cxnLst/>
            <a:rect r="r" b="b" t="t" l="l"/>
            <a:pathLst>
              <a:path h="869600" w="1588971">
                <a:moveTo>
                  <a:pt x="0" y="0"/>
                </a:moveTo>
                <a:lnTo>
                  <a:pt x="1588970" y="0"/>
                </a:lnTo>
                <a:lnTo>
                  <a:pt x="1588970" y="869600"/>
                </a:lnTo>
                <a:lnTo>
                  <a:pt x="0" y="86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801410"/>
            <a:ext cx="485534" cy="454581"/>
          </a:xfrm>
          <a:custGeom>
            <a:avLst/>
            <a:gdLst/>
            <a:ahLst/>
            <a:cxnLst/>
            <a:rect r="r" b="b" t="t" l="l"/>
            <a:pathLst>
              <a:path h="454581" w="485534">
                <a:moveTo>
                  <a:pt x="0" y="0"/>
                </a:moveTo>
                <a:lnTo>
                  <a:pt x="485534" y="0"/>
                </a:lnTo>
                <a:lnTo>
                  <a:pt x="485534" y="454580"/>
                </a:lnTo>
                <a:lnTo>
                  <a:pt x="0" y="4545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4" id="14"/>
          <p:cNvGraphicFramePr>
            <a:graphicFrameLocks noGrp="true"/>
          </p:cNvGraphicFramePr>
          <p:nvPr/>
        </p:nvGraphicFramePr>
        <p:xfrm>
          <a:off x="687951" y="2418185"/>
          <a:ext cx="16253573" cy="7496175"/>
        </p:xfrm>
        <a:graphic>
          <a:graphicData uri="http://schemas.openxmlformats.org/drawingml/2006/table">
            <a:tbl>
              <a:tblPr/>
              <a:tblGrid>
                <a:gridCol w="3626543"/>
                <a:gridCol w="3558682"/>
                <a:gridCol w="4534174"/>
                <a:gridCol w="4534174"/>
              </a:tblGrid>
              <a:tr h="135599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8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3080"/>
                        </a:lnSpc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Poppins Bold"/>
                        </a:rPr>
                        <a:t>  Field Name</a:t>
                      </a:r>
                    </a:p>
                    <a:p>
                      <a:pPr algn="l">
                        <a:lnSpc>
                          <a:spcPts val="3080"/>
                        </a:lnSpc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Poppins Bold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8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3080"/>
                        </a:lnSpc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Poppins Bold"/>
                        </a:rPr>
                        <a:t>  Data type /size</a:t>
                      </a:r>
                    </a:p>
                    <a:p>
                      <a:pPr algn="l">
                        <a:lnSpc>
                          <a:spcPts val="3080"/>
                        </a:lnSpc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Poppins Bold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8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3080"/>
                        </a:lnSpc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Poppins Bold"/>
                        </a:rPr>
                        <a:t>  Constraint </a:t>
                      </a:r>
                    </a:p>
                    <a:p>
                      <a:pPr algn="l">
                        <a:lnSpc>
                          <a:spcPts val="3080"/>
                        </a:lnSpc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Poppins Bold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8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3080"/>
                        </a:lnSpc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Poppins Bold"/>
                        </a:rPr>
                        <a:t>  Description </a:t>
                      </a:r>
                    </a:p>
                    <a:p>
                      <a:pPr algn="l">
                        <a:lnSpc>
                          <a:spcPts val="3080"/>
                        </a:lnSpc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Poppins Bold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566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</a:rPr>
                        <a:t>  appointment_id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</a:rPr>
                        <a:t>  INT(10)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</a:rPr>
                        <a:t>  PRIMARY KEY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</a:rPr>
                        <a:t>  it’s a unique id of appointment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439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</a:rPr>
                        <a:t>  patient name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</a:rPr>
                        <a:t>  VARCHAR(50)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</a:rPr>
                        <a:t>  NOT NULL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</a:rPr>
                        <a:t>  Name of patient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439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</a:rPr>
                        <a:t>  patient email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</a:rPr>
                        <a:t>  VARCHAR(30)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</a:rPr>
                        <a:t>  NOT NULL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</a:rPr>
                        <a:t>  Store patient email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439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</a:rPr>
                        <a:t>appointment _date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</a:rPr>
                        <a:t>  DATE()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</a:rPr>
                        <a:t>  NOT NULL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</a:rPr>
                        <a:t>  Appointment date  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521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</a:rPr>
                        <a:t>appointment_time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</a:rPr>
                        <a:t>  TIME()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</a:rPr>
                        <a:t>  NOT NULL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</a:rPr>
                        <a:t>  Appointment time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521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</a:rPr>
                        <a:t>appointment_status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</a:rPr>
                        <a:t>  VARCHAR(50)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</a:rPr>
                        <a:t>  NOT NULL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</a:rPr>
                        <a:t>  Schedule of  Appointment 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521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</a:rPr>
                        <a:t>additional_note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</a:rPr>
                        <a:t>  VARCHAR(50)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</a:rPr>
                        <a:t>  NOT NULL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</a:rPr>
                        <a:t>  Feedback 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439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</a:rPr>
                        <a:t>  doctor_id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</a:rPr>
                        <a:t>  INT(1O)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</a:rPr>
                        <a:t>  FOREIGN KEY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</a:rPr>
                        <a:t>  it’s a unique id of doctor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566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</a:rPr>
                        <a:t>patient_id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</a:rPr>
                        <a:t>  INT(10)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</a:rPr>
                        <a:t>FOREIGN KEY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</a:rPr>
                        <a:t>  it’s a unique id of patient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566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</a:rPr>
                        <a:t>disease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</a:rPr>
                        <a:t>INT(10)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</a:rPr>
                        <a:t>FOREIGN KEY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</a:rPr>
                        <a:t>Disease id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5" id="15"/>
          <p:cNvSpPr txBox="true"/>
          <p:nvPr/>
        </p:nvSpPr>
        <p:spPr>
          <a:xfrm rot="0">
            <a:off x="1619499" y="772809"/>
            <a:ext cx="27002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Get Doctors</a:t>
            </a:r>
          </a:p>
        </p:txBody>
      </p:sp>
      <p:sp>
        <p:nvSpPr>
          <p:cNvPr name="AutoShape 16" id="16"/>
          <p:cNvSpPr/>
          <p:nvPr/>
        </p:nvSpPr>
        <p:spPr>
          <a:xfrm>
            <a:off x="1028700" y="2208635"/>
            <a:ext cx="1441201" cy="0"/>
          </a:xfrm>
          <a:prstGeom prst="line">
            <a:avLst/>
          </a:prstGeom>
          <a:ln cap="rnd" w="38100">
            <a:solidFill>
              <a:srgbClr val="4DC5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1028700" y="1528550"/>
            <a:ext cx="8406312" cy="47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0"/>
              </a:lnSpc>
            </a:pPr>
            <a:r>
              <a:rPr lang="en-US" sz="3300">
                <a:solidFill>
                  <a:srgbClr val="8871FD"/>
                </a:solidFill>
                <a:latin typeface="Montserrat Classic Bold"/>
              </a:rPr>
              <a:t>4.  Appointment Table :-</a:t>
            </a:r>
          </a:p>
        </p:txBody>
      </p:sp>
    </p:spTree>
  </p:cSld>
  <p:clrMapOvr>
    <a:masterClrMapping/>
  </p:clrMapOvr>
  <p:transition spd="slow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A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53386" y="916112"/>
            <a:ext cx="205914" cy="20591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715131" y="916112"/>
            <a:ext cx="205914" cy="20591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376875" y="916112"/>
            <a:ext cx="205914" cy="20591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71FD">
                <a:alpha val="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468645" y="82296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489325" y="593900"/>
            <a:ext cx="1588971" cy="869600"/>
          </a:xfrm>
          <a:custGeom>
            <a:avLst/>
            <a:gdLst/>
            <a:ahLst/>
            <a:cxnLst/>
            <a:rect r="r" b="b" t="t" l="l"/>
            <a:pathLst>
              <a:path h="869600" w="1588971">
                <a:moveTo>
                  <a:pt x="0" y="0"/>
                </a:moveTo>
                <a:lnTo>
                  <a:pt x="1588970" y="0"/>
                </a:lnTo>
                <a:lnTo>
                  <a:pt x="1588970" y="869600"/>
                </a:lnTo>
                <a:lnTo>
                  <a:pt x="0" y="86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801410"/>
            <a:ext cx="485534" cy="454581"/>
          </a:xfrm>
          <a:custGeom>
            <a:avLst/>
            <a:gdLst/>
            <a:ahLst/>
            <a:cxnLst/>
            <a:rect r="r" b="b" t="t" l="l"/>
            <a:pathLst>
              <a:path h="454581" w="485534">
                <a:moveTo>
                  <a:pt x="0" y="0"/>
                </a:moveTo>
                <a:lnTo>
                  <a:pt x="485534" y="0"/>
                </a:lnTo>
                <a:lnTo>
                  <a:pt x="485534" y="454580"/>
                </a:lnTo>
                <a:lnTo>
                  <a:pt x="0" y="4545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4" id="14"/>
          <p:cNvGraphicFramePr>
            <a:graphicFrameLocks noGrp="true"/>
          </p:cNvGraphicFramePr>
          <p:nvPr/>
        </p:nvGraphicFramePr>
        <p:xfrm>
          <a:off x="687951" y="2418185"/>
          <a:ext cx="16253573" cy="7524750"/>
        </p:xfrm>
        <a:graphic>
          <a:graphicData uri="http://schemas.openxmlformats.org/drawingml/2006/table">
            <a:tbl>
              <a:tblPr/>
              <a:tblGrid>
                <a:gridCol w="3626543"/>
                <a:gridCol w="3558682"/>
                <a:gridCol w="4534174"/>
                <a:gridCol w="4534174"/>
              </a:tblGrid>
              <a:tr h="139418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3220"/>
                        </a:lnSpc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Poppins Bold"/>
                        </a:rPr>
                        <a:t>  Field Name</a:t>
                      </a:r>
                    </a:p>
                    <a:p>
                      <a:pPr algn="l">
                        <a:lnSpc>
                          <a:spcPts val="3220"/>
                        </a:lnSpc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Poppins Bold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3220"/>
                        </a:lnSpc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Poppins Bold"/>
                        </a:rPr>
                        <a:t>  Data type /size</a:t>
                      </a:r>
                    </a:p>
                    <a:p>
                      <a:pPr algn="l">
                        <a:lnSpc>
                          <a:spcPts val="3220"/>
                        </a:lnSpc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Poppins Bold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3220"/>
                        </a:lnSpc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Poppins Bold"/>
                        </a:rPr>
                        <a:t>  Constraint </a:t>
                      </a:r>
                    </a:p>
                    <a:p>
                      <a:pPr algn="l">
                        <a:lnSpc>
                          <a:spcPts val="3220"/>
                        </a:lnSpc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Poppins Bold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3220"/>
                        </a:lnSpc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Poppins Bold"/>
                        </a:rPr>
                        <a:t>  Description </a:t>
                      </a:r>
                    </a:p>
                    <a:p>
                      <a:pPr algn="l">
                        <a:lnSpc>
                          <a:spcPts val="3220"/>
                        </a:lnSpc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Poppins Bold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176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8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88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Poppins"/>
                        </a:rPr>
                        <a:t>  review_id</a:t>
                      </a:r>
                    </a:p>
                    <a:p>
                      <a:pPr algn="l">
                        <a:lnSpc>
                          <a:spcPts val="188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8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88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Poppins"/>
                        </a:rPr>
                        <a:t>  INT(10)</a:t>
                      </a:r>
                    </a:p>
                    <a:p>
                      <a:pPr algn="l">
                        <a:lnSpc>
                          <a:spcPts val="188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8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88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Poppins"/>
                        </a:rPr>
                        <a:t>  PRIMARY KEY</a:t>
                      </a:r>
                    </a:p>
                    <a:p>
                      <a:pPr algn="l">
                        <a:lnSpc>
                          <a:spcPts val="188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8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88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Poppins"/>
                        </a:rPr>
                        <a:t>  it’s a unique id </a:t>
                      </a:r>
                    </a:p>
                    <a:p>
                      <a:pPr algn="l">
                        <a:lnSpc>
                          <a:spcPts val="188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176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9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rating </a:t>
                      </a:r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9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INT(10)</a:t>
                      </a:r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9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NOT NULL</a:t>
                      </a:r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9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Doctor rating  given by patient </a:t>
                      </a:r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176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9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review_text</a:t>
                      </a:r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9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VARCHAR(50)</a:t>
                      </a:r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9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NOT NULL</a:t>
                      </a:r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9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Review text given by patient </a:t>
                      </a:r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176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9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review_date_time</a:t>
                      </a:r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9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DATETIME()</a:t>
                      </a:r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9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NOT NULL</a:t>
                      </a:r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9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Review date/time</a:t>
                      </a:r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176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9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doctor_id</a:t>
                      </a:r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9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INT(1O)</a:t>
                      </a:r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9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FOREIGN KEY</a:t>
                      </a:r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9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it’s a unique id of doctor</a:t>
                      </a:r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176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9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patient_id</a:t>
                      </a:r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9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INT(10)</a:t>
                      </a:r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9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FOREIGN KEY</a:t>
                      </a:r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9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it’s a unique id of patient</a:t>
                      </a:r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5" id="15"/>
          <p:cNvSpPr txBox="true"/>
          <p:nvPr/>
        </p:nvSpPr>
        <p:spPr>
          <a:xfrm rot="0">
            <a:off x="1619499" y="772809"/>
            <a:ext cx="27002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Get Doctors</a:t>
            </a:r>
          </a:p>
        </p:txBody>
      </p:sp>
      <p:sp>
        <p:nvSpPr>
          <p:cNvPr name="AutoShape 16" id="16"/>
          <p:cNvSpPr/>
          <p:nvPr/>
        </p:nvSpPr>
        <p:spPr>
          <a:xfrm>
            <a:off x="1028700" y="2208635"/>
            <a:ext cx="1441201" cy="0"/>
          </a:xfrm>
          <a:prstGeom prst="line">
            <a:avLst/>
          </a:prstGeom>
          <a:ln cap="rnd" w="38100">
            <a:solidFill>
              <a:srgbClr val="4DC5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1028700" y="1528550"/>
            <a:ext cx="8406312" cy="47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0"/>
              </a:lnSpc>
            </a:pPr>
            <a:r>
              <a:rPr lang="en-US" sz="3300">
                <a:solidFill>
                  <a:srgbClr val="8871FD"/>
                </a:solidFill>
                <a:latin typeface="Montserrat Classic Bold"/>
              </a:rPr>
              <a:t>5.  Feedback Table :-</a:t>
            </a:r>
          </a:p>
        </p:txBody>
      </p:sp>
    </p:spTree>
  </p:cSld>
  <p:clrMapOvr>
    <a:masterClrMapping/>
  </p:clrMapOvr>
  <p:transition spd="slow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A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53386" y="916112"/>
            <a:ext cx="205914" cy="20591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715131" y="916112"/>
            <a:ext cx="205914" cy="20591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376875" y="916112"/>
            <a:ext cx="205914" cy="20591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71FD">
                <a:alpha val="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468645" y="82296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489325" y="593900"/>
            <a:ext cx="1588971" cy="869600"/>
          </a:xfrm>
          <a:custGeom>
            <a:avLst/>
            <a:gdLst/>
            <a:ahLst/>
            <a:cxnLst/>
            <a:rect r="r" b="b" t="t" l="l"/>
            <a:pathLst>
              <a:path h="869600" w="1588971">
                <a:moveTo>
                  <a:pt x="0" y="0"/>
                </a:moveTo>
                <a:lnTo>
                  <a:pt x="1588970" y="0"/>
                </a:lnTo>
                <a:lnTo>
                  <a:pt x="1588970" y="869600"/>
                </a:lnTo>
                <a:lnTo>
                  <a:pt x="0" y="86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801410"/>
            <a:ext cx="485534" cy="454581"/>
          </a:xfrm>
          <a:custGeom>
            <a:avLst/>
            <a:gdLst/>
            <a:ahLst/>
            <a:cxnLst/>
            <a:rect r="r" b="b" t="t" l="l"/>
            <a:pathLst>
              <a:path h="454581" w="485534">
                <a:moveTo>
                  <a:pt x="0" y="0"/>
                </a:moveTo>
                <a:lnTo>
                  <a:pt x="485534" y="0"/>
                </a:lnTo>
                <a:lnTo>
                  <a:pt x="485534" y="454580"/>
                </a:lnTo>
                <a:lnTo>
                  <a:pt x="0" y="4545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4" id="14"/>
          <p:cNvGraphicFramePr>
            <a:graphicFrameLocks noGrp="true"/>
          </p:cNvGraphicFramePr>
          <p:nvPr/>
        </p:nvGraphicFramePr>
        <p:xfrm>
          <a:off x="687951" y="2418185"/>
          <a:ext cx="16253573" cy="7229475"/>
        </p:xfrm>
        <a:graphic>
          <a:graphicData uri="http://schemas.openxmlformats.org/drawingml/2006/table">
            <a:tbl>
              <a:tblPr/>
              <a:tblGrid>
                <a:gridCol w="3626543"/>
                <a:gridCol w="3558682"/>
                <a:gridCol w="4534174"/>
                <a:gridCol w="4534174"/>
              </a:tblGrid>
              <a:tr h="18431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Poppins Bold"/>
                        </a:rPr>
                        <a:t>  Field Name</a:t>
                      </a:r>
                    </a:p>
                    <a:p>
                      <a:pPr algn="l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Poppins Bold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Poppins Bold"/>
                        </a:rPr>
                        <a:t>  Data type /size</a:t>
                      </a:r>
                    </a:p>
                    <a:p>
                      <a:pPr algn="l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Poppins Bold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Poppins Bold"/>
                        </a:rPr>
                        <a:t>  Constraint </a:t>
                      </a:r>
                    </a:p>
                    <a:p>
                      <a:pPr algn="l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Poppins Bold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Poppins Bold"/>
                        </a:rPr>
                        <a:t>  Description </a:t>
                      </a:r>
                    </a:p>
                    <a:p>
                      <a:pPr algn="l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Poppins Bold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657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Poppins"/>
                        </a:rPr>
                        <a:t>  skill_id</a:t>
                      </a:r>
                    </a:p>
                    <a:p>
                      <a:pPr algn="l">
                        <a:lnSpc>
                          <a:spcPts val="25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Poppins"/>
                        </a:rPr>
                        <a:t>  INT(10)</a:t>
                      </a:r>
                    </a:p>
                    <a:p>
                      <a:pPr algn="l">
                        <a:lnSpc>
                          <a:spcPts val="25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Poppins"/>
                        </a:rPr>
                        <a:t>  PRIMARY KEY</a:t>
                      </a:r>
                    </a:p>
                    <a:p>
                      <a:pPr algn="l">
                        <a:lnSpc>
                          <a:spcPts val="25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Poppins"/>
                        </a:rPr>
                        <a:t>  it’s a unique id </a:t>
                      </a:r>
                    </a:p>
                    <a:p>
                      <a:pPr algn="l">
                        <a:lnSpc>
                          <a:spcPts val="25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657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Poppins"/>
                        </a:rPr>
                        <a:t>  skill_name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Poppins"/>
                        </a:rPr>
                        <a:t>  VARCHAR(50)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Poppins"/>
                        </a:rPr>
                        <a:t>  NOT NULL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Poppins"/>
                        </a:rPr>
                        <a:t>  Name of skill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657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Poppins"/>
                        </a:rPr>
                        <a:t>  status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Poppins"/>
                        </a:rPr>
                        <a:t>  VARCHAR(50)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Poppins"/>
                        </a:rPr>
                        <a:t>  NOT NULL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Poppins"/>
                        </a:rPr>
                        <a:t>  Enable /disable skill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657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Poppins"/>
                        </a:rPr>
                        <a:t>  doctor_id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Poppins"/>
                        </a:rPr>
                        <a:t>  INT(1O)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Poppins"/>
                        </a:rPr>
                        <a:t>  FOREIGN KEY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Poppins"/>
                        </a:rPr>
                        <a:t>  it’s a unique id of doctor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5" id="15"/>
          <p:cNvSpPr txBox="true"/>
          <p:nvPr/>
        </p:nvSpPr>
        <p:spPr>
          <a:xfrm rot="0">
            <a:off x="1619499" y="772809"/>
            <a:ext cx="27002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Get Doctors</a:t>
            </a:r>
          </a:p>
        </p:txBody>
      </p:sp>
      <p:sp>
        <p:nvSpPr>
          <p:cNvPr name="AutoShape 16" id="16"/>
          <p:cNvSpPr/>
          <p:nvPr/>
        </p:nvSpPr>
        <p:spPr>
          <a:xfrm>
            <a:off x="1028700" y="2208635"/>
            <a:ext cx="1441201" cy="0"/>
          </a:xfrm>
          <a:prstGeom prst="line">
            <a:avLst/>
          </a:prstGeom>
          <a:ln cap="rnd" w="38100">
            <a:solidFill>
              <a:srgbClr val="4DC5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1028700" y="1528550"/>
            <a:ext cx="8406312" cy="47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0"/>
              </a:lnSpc>
            </a:pPr>
            <a:r>
              <a:rPr lang="en-US" sz="3300">
                <a:solidFill>
                  <a:srgbClr val="8871FD"/>
                </a:solidFill>
                <a:latin typeface="Montserrat Classic Bold"/>
              </a:rPr>
              <a:t>6.  Skills Table :-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0"/>
                </a:moveTo>
                <a:lnTo>
                  <a:pt x="0" y="18288000"/>
                </a:lnTo>
                <a:lnTo>
                  <a:pt x="10287000" y="18288000"/>
                </a:lnTo>
                <a:lnTo>
                  <a:pt x="1028700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7777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3205" y="1028700"/>
            <a:ext cx="6086651" cy="6086651"/>
          </a:xfrm>
          <a:custGeom>
            <a:avLst/>
            <a:gdLst/>
            <a:ahLst/>
            <a:cxnLst/>
            <a:rect r="r" b="b" t="t" l="l"/>
            <a:pathLst>
              <a:path h="6086651" w="6086651">
                <a:moveTo>
                  <a:pt x="0" y="0"/>
                </a:moveTo>
                <a:lnTo>
                  <a:pt x="6086651" y="0"/>
                </a:lnTo>
                <a:lnTo>
                  <a:pt x="6086651" y="6086651"/>
                </a:lnTo>
                <a:lnTo>
                  <a:pt x="0" y="60866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5400000">
            <a:off x="-3528459" y="2592011"/>
            <a:ext cx="10287000" cy="5102979"/>
            <a:chOff x="0" y="0"/>
            <a:chExt cx="1865054" cy="92518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65055" cy="925181"/>
            </a:xfrm>
            <a:custGeom>
              <a:avLst/>
              <a:gdLst/>
              <a:ahLst/>
              <a:cxnLst/>
              <a:rect r="r" b="b" t="t" l="l"/>
              <a:pathLst>
                <a:path h="925181" w="1865055">
                  <a:moveTo>
                    <a:pt x="1740594" y="925181"/>
                  </a:moveTo>
                  <a:lnTo>
                    <a:pt x="124460" y="925181"/>
                  </a:lnTo>
                  <a:cubicBezTo>
                    <a:pt x="55880" y="925181"/>
                    <a:pt x="0" y="869301"/>
                    <a:pt x="0" y="80072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40595" y="0"/>
                  </a:lnTo>
                  <a:cubicBezTo>
                    <a:pt x="1809174" y="0"/>
                    <a:pt x="1865055" y="55880"/>
                    <a:pt x="1865055" y="124460"/>
                  </a:cubicBezTo>
                  <a:lnTo>
                    <a:pt x="1865055" y="800721"/>
                  </a:lnTo>
                  <a:cubicBezTo>
                    <a:pt x="1865055" y="869301"/>
                    <a:pt x="1809174" y="925181"/>
                    <a:pt x="1740595" y="925181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19499" y="2005032"/>
            <a:ext cx="6217950" cy="8281968"/>
          </a:xfrm>
          <a:custGeom>
            <a:avLst/>
            <a:gdLst/>
            <a:ahLst/>
            <a:cxnLst/>
            <a:rect r="r" b="b" t="t" l="l"/>
            <a:pathLst>
              <a:path h="8281968" w="6217950">
                <a:moveTo>
                  <a:pt x="0" y="0"/>
                </a:moveTo>
                <a:lnTo>
                  <a:pt x="6217950" y="0"/>
                </a:lnTo>
                <a:lnTo>
                  <a:pt x="6217950" y="8281968"/>
                </a:lnTo>
                <a:lnTo>
                  <a:pt x="0" y="82819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2384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7053386" y="916112"/>
            <a:ext cx="205914" cy="20591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715131" y="916112"/>
            <a:ext cx="205914" cy="20591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6376875" y="916112"/>
            <a:ext cx="205914" cy="20591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71FD">
                <a:alpha val="9804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 flipV="true">
            <a:off x="8985330" y="1690965"/>
            <a:ext cx="2355863" cy="0"/>
          </a:xfrm>
          <a:prstGeom prst="line">
            <a:avLst/>
          </a:prstGeom>
          <a:ln cap="rnd" w="38100">
            <a:solidFill>
              <a:srgbClr val="4DC5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6230600" y="828003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0528" y="8823500"/>
            <a:ext cx="1588971" cy="869600"/>
          </a:xfrm>
          <a:custGeom>
            <a:avLst/>
            <a:gdLst/>
            <a:ahLst/>
            <a:cxnLst/>
            <a:rect r="r" b="b" t="t" l="l"/>
            <a:pathLst>
              <a:path h="869600" w="1588971">
                <a:moveTo>
                  <a:pt x="0" y="0"/>
                </a:moveTo>
                <a:lnTo>
                  <a:pt x="1588971" y="0"/>
                </a:lnTo>
                <a:lnTo>
                  <a:pt x="1588971" y="869600"/>
                </a:lnTo>
                <a:lnTo>
                  <a:pt x="0" y="86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8985330" y="887690"/>
            <a:ext cx="7107611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9"/>
              </a:lnSpc>
            </a:pPr>
            <a:r>
              <a:rPr lang="en-US" sz="5499">
                <a:solidFill>
                  <a:srgbClr val="000000"/>
                </a:solidFill>
                <a:latin typeface="Montserrat Classic Bold"/>
              </a:rPr>
              <a:t>Introduction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994855" y="1947882"/>
            <a:ext cx="8068056" cy="6846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Welcome to our revolutionary project, where convenience meets healthcare excellence! Our platform serves as a seamless bridge between patients and doctors, empowering both parties with efficient tools for streamlined interactions and enhanced care experiences.</a:t>
            </a:r>
          </a:p>
          <a:p>
            <a:pPr algn="l">
              <a:lnSpc>
                <a:spcPts val="2700"/>
              </a:lnSpc>
            </a:pPr>
          </a:p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In this innovative portal, patients and doctors alike can register and login with ease, accessing a wealth of features tailored to their needs. For patients, the process is simple: just sign up, log in, and gain access to a world of healthcare at your fingertips. Meanwhile, doctors can effortlessly join the platform, establishing their presence and connecting with patients in a matter of moments.</a:t>
            </a:r>
          </a:p>
          <a:p>
            <a:pPr algn="l">
              <a:lnSpc>
                <a:spcPts val="2700"/>
              </a:lnSpc>
            </a:pPr>
          </a:p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Once logged in, patients can embark on their healthcare journey with confidence. Booking appointments has never been easier – a few clicks, and you're all set. Plus, we value patient feedback, providing a platform for reviews that ensure transparency and accountability within the healthcare ecosystem. Patients can share their experiences, enabling others to make informed decisions and fostering a culture of continuous improvement.</a:t>
            </a:r>
          </a:p>
          <a:p>
            <a:pPr algn="l">
              <a:lnSpc>
                <a:spcPts val="2700"/>
              </a:lnSpc>
            </a:pP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028700" y="801410"/>
            <a:ext cx="485534" cy="454581"/>
          </a:xfrm>
          <a:custGeom>
            <a:avLst/>
            <a:gdLst/>
            <a:ahLst/>
            <a:cxnLst/>
            <a:rect r="r" b="b" t="t" l="l"/>
            <a:pathLst>
              <a:path h="454581" w="485534">
                <a:moveTo>
                  <a:pt x="0" y="0"/>
                </a:moveTo>
                <a:lnTo>
                  <a:pt x="485534" y="0"/>
                </a:lnTo>
                <a:lnTo>
                  <a:pt x="485534" y="454580"/>
                </a:lnTo>
                <a:lnTo>
                  <a:pt x="0" y="4545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619499" y="772809"/>
            <a:ext cx="27002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 Classic"/>
              </a:rPr>
              <a:t>get doctors</a:t>
            </a:r>
          </a:p>
        </p:txBody>
      </p:sp>
    </p:spTree>
  </p:cSld>
  <p:clrMapOvr>
    <a:masterClrMapping/>
  </p:clrMapOvr>
  <p:transition spd="slow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A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53386" y="916112"/>
            <a:ext cx="205914" cy="20591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715131" y="916112"/>
            <a:ext cx="205914" cy="20591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376875" y="916112"/>
            <a:ext cx="205914" cy="20591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71FD">
                <a:alpha val="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468645" y="82296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489325" y="593900"/>
            <a:ext cx="1588971" cy="869600"/>
          </a:xfrm>
          <a:custGeom>
            <a:avLst/>
            <a:gdLst/>
            <a:ahLst/>
            <a:cxnLst/>
            <a:rect r="r" b="b" t="t" l="l"/>
            <a:pathLst>
              <a:path h="869600" w="1588971">
                <a:moveTo>
                  <a:pt x="0" y="0"/>
                </a:moveTo>
                <a:lnTo>
                  <a:pt x="1588970" y="0"/>
                </a:lnTo>
                <a:lnTo>
                  <a:pt x="1588970" y="869600"/>
                </a:lnTo>
                <a:lnTo>
                  <a:pt x="0" y="86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801410"/>
            <a:ext cx="485534" cy="454581"/>
          </a:xfrm>
          <a:custGeom>
            <a:avLst/>
            <a:gdLst/>
            <a:ahLst/>
            <a:cxnLst/>
            <a:rect r="r" b="b" t="t" l="l"/>
            <a:pathLst>
              <a:path h="454581" w="485534">
                <a:moveTo>
                  <a:pt x="0" y="0"/>
                </a:moveTo>
                <a:lnTo>
                  <a:pt x="485534" y="0"/>
                </a:lnTo>
                <a:lnTo>
                  <a:pt x="485534" y="454580"/>
                </a:lnTo>
                <a:lnTo>
                  <a:pt x="0" y="4545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4" id="14"/>
          <p:cNvGraphicFramePr>
            <a:graphicFrameLocks noGrp="true"/>
          </p:cNvGraphicFramePr>
          <p:nvPr/>
        </p:nvGraphicFramePr>
        <p:xfrm>
          <a:off x="687951" y="2418185"/>
          <a:ext cx="16253573" cy="6505575"/>
        </p:xfrm>
        <a:graphic>
          <a:graphicData uri="http://schemas.openxmlformats.org/drawingml/2006/table">
            <a:tbl>
              <a:tblPr/>
              <a:tblGrid>
                <a:gridCol w="3626543"/>
                <a:gridCol w="3558682"/>
                <a:gridCol w="4534174"/>
                <a:gridCol w="4534174"/>
              </a:tblGrid>
              <a:tr h="200612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6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4620"/>
                        </a:lnSpc>
                      </a:pPr>
                      <a:r>
                        <a:rPr lang="en-US" sz="3300">
                          <a:solidFill>
                            <a:srgbClr val="000000"/>
                          </a:solidFill>
                          <a:latin typeface="Poppins Bold"/>
                        </a:rPr>
                        <a:t>  Field Name</a:t>
                      </a:r>
                    </a:p>
                    <a:p>
                      <a:pPr algn="l">
                        <a:lnSpc>
                          <a:spcPts val="4620"/>
                        </a:lnSpc>
                      </a:pPr>
                      <a:r>
                        <a:rPr lang="en-US" sz="3300">
                          <a:solidFill>
                            <a:srgbClr val="000000"/>
                          </a:solidFill>
                          <a:latin typeface="Poppins Bold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6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4620"/>
                        </a:lnSpc>
                      </a:pPr>
                      <a:r>
                        <a:rPr lang="en-US" sz="3300">
                          <a:solidFill>
                            <a:srgbClr val="000000"/>
                          </a:solidFill>
                          <a:latin typeface="Poppins Bold"/>
                        </a:rPr>
                        <a:t>  Data type /size</a:t>
                      </a:r>
                    </a:p>
                    <a:p>
                      <a:pPr algn="l">
                        <a:lnSpc>
                          <a:spcPts val="4620"/>
                        </a:lnSpc>
                      </a:pPr>
                      <a:r>
                        <a:rPr lang="en-US" sz="3300">
                          <a:solidFill>
                            <a:srgbClr val="000000"/>
                          </a:solidFill>
                          <a:latin typeface="Poppins Bold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6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4620"/>
                        </a:lnSpc>
                      </a:pPr>
                      <a:r>
                        <a:rPr lang="en-US" sz="3300">
                          <a:solidFill>
                            <a:srgbClr val="000000"/>
                          </a:solidFill>
                          <a:latin typeface="Poppins Bold"/>
                        </a:rPr>
                        <a:t>  Constraint </a:t>
                      </a:r>
                    </a:p>
                    <a:p>
                      <a:pPr algn="l">
                        <a:lnSpc>
                          <a:spcPts val="4620"/>
                        </a:lnSpc>
                      </a:pPr>
                      <a:r>
                        <a:rPr lang="en-US" sz="3300">
                          <a:solidFill>
                            <a:srgbClr val="000000"/>
                          </a:solidFill>
                          <a:latin typeface="Poppins Bold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6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4620"/>
                        </a:lnSpc>
                      </a:pPr>
                      <a:r>
                        <a:rPr lang="en-US" sz="3300">
                          <a:solidFill>
                            <a:srgbClr val="000000"/>
                          </a:solidFill>
                          <a:latin typeface="Poppins Bold"/>
                        </a:rPr>
                        <a:t>  Description </a:t>
                      </a:r>
                    </a:p>
                    <a:p>
                      <a:pPr algn="l">
                        <a:lnSpc>
                          <a:spcPts val="4620"/>
                        </a:lnSpc>
                      </a:pPr>
                      <a:r>
                        <a:rPr lang="en-US" sz="3300">
                          <a:solidFill>
                            <a:srgbClr val="000000"/>
                          </a:solidFill>
                          <a:latin typeface="Poppins Bold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981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8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789"/>
                        </a:lnSpc>
                      </a:pPr>
                      <a:r>
                        <a:rPr lang="en-US" sz="3099">
                          <a:solidFill>
                            <a:srgbClr val="000000"/>
                          </a:solidFill>
                          <a:latin typeface="Poppins"/>
                        </a:rPr>
                        <a:t>  disease _id</a:t>
                      </a:r>
                    </a:p>
                    <a:p>
                      <a:pPr algn="l">
                        <a:lnSpc>
                          <a:spcPts val="2789"/>
                        </a:lnSpc>
                      </a:pPr>
                      <a:r>
                        <a:rPr lang="en-US" sz="3099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8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789"/>
                        </a:lnSpc>
                      </a:pPr>
                      <a:r>
                        <a:rPr lang="en-US" sz="3099">
                          <a:solidFill>
                            <a:srgbClr val="000000"/>
                          </a:solidFill>
                          <a:latin typeface="Poppins"/>
                        </a:rPr>
                        <a:t>  INT(10)</a:t>
                      </a:r>
                    </a:p>
                    <a:p>
                      <a:pPr algn="l">
                        <a:lnSpc>
                          <a:spcPts val="2789"/>
                        </a:lnSpc>
                      </a:pPr>
                      <a:r>
                        <a:rPr lang="en-US" sz="3099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8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789"/>
                        </a:lnSpc>
                      </a:pPr>
                      <a:r>
                        <a:rPr lang="en-US" sz="3099">
                          <a:solidFill>
                            <a:srgbClr val="000000"/>
                          </a:solidFill>
                          <a:latin typeface="Poppins"/>
                        </a:rPr>
                        <a:t>  PRIMARY KEY</a:t>
                      </a:r>
                    </a:p>
                    <a:p>
                      <a:pPr algn="l">
                        <a:lnSpc>
                          <a:spcPts val="2789"/>
                        </a:lnSpc>
                      </a:pPr>
                      <a:r>
                        <a:rPr lang="en-US" sz="3099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8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789"/>
                        </a:lnSpc>
                      </a:pPr>
                      <a:r>
                        <a:rPr lang="en-US" sz="3099">
                          <a:solidFill>
                            <a:srgbClr val="000000"/>
                          </a:solidFill>
                          <a:latin typeface="Poppins"/>
                        </a:rPr>
                        <a:t>  Disease id </a:t>
                      </a:r>
                    </a:p>
                    <a:p>
                      <a:pPr algn="l">
                        <a:lnSpc>
                          <a:spcPts val="2789"/>
                        </a:lnSpc>
                      </a:pPr>
                      <a:r>
                        <a:rPr lang="en-US" sz="3099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981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790"/>
                        </a:lnSpc>
                      </a:pPr>
                      <a:r>
                        <a:rPr lang="en-US" sz="3100">
                          <a:solidFill>
                            <a:srgbClr val="000000"/>
                          </a:solidFill>
                          <a:latin typeface="Poppins"/>
                        </a:rPr>
                        <a:t>  disease_name</a:t>
                      </a:r>
                    </a:p>
                    <a:p>
                      <a:pPr algn="l">
                        <a:lnSpc>
                          <a:spcPts val="2790"/>
                        </a:lnSpc>
                      </a:pPr>
                      <a:r>
                        <a:rPr lang="en-US" sz="31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790"/>
                        </a:lnSpc>
                      </a:pPr>
                      <a:r>
                        <a:rPr lang="en-US" sz="3100">
                          <a:solidFill>
                            <a:srgbClr val="000000"/>
                          </a:solidFill>
                          <a:latin typeface="Poppins"/>
                        </a:rPr>
                        <a:t>  VARCHAR(50)</a:t>
                      </a:r>
                    </a:p>
                    <a:p>
                      <a:pPr algn="l">
                        <a:lnSpc>
                          <a:spcPts val="2790"/>
                        </a:lnSpc>
                      </a:pPr>
                      <a:r>
                        <a:rPr lang="en-US" sz="31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790"/>
                        </a:lnSpc>
                      </a:pPr>
                      <a:r>
                        <a:rPr lang="en-US" sz="3100">
                          <a:solidFill>
                            <a:srgbClr val="000000"/>
                          </a:solidFill>
                          <a:latin typeface="Poppins"/>
                        </a:rPr>
                        <a:t>  NOT NULL</a:t>
                      </a:r>
                    </a:p>
                    <a:p>
                      <a:pPr algn="l">
                        <a:lnSpc>
                          <a:spcPts val="2790"/>
                        </a:lnSpc>
                      </a:pPr>
                      <a:r>
                        <a:rPr lang="en-US" sz="31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790"/>
                        </a:lnSpc>
                      </a:pPr>
                      <a:r>
                        <a:rPr lang="en-US" sz="3100">
                          <a:solidFill>
                            <a:srgbClr val="000000"/>
                          </a:solidFill>
                          <a:latin typeface="Poppins"/>
                        </a:rPr>
                        <a:t>  Disease name</a:t>
                      </a:r>
                    </a:p>
                    <a:p>
                      <a:pPr algn="l">
                        <a:lnSpc>
                          <a:spcPts val="2790"/>
                        </a:lnSpc>
                      </a:pPr>
                      <a:r>
                        <a:rPr lang="en-US" sz="31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981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790"/>
                        </a:lnSpc>
                      </a:pPr>
                      <a:r>
                        <a:rPr lang="en-US" sz="3100">
                          <a:solidFill>
                            <a:srgbClr val="000000"/>
                          </a:solidFill>
                          <a:latin typeface="Poppins"/>
                        </a:rPr>
                        <a:t>  status</a:t>
                      </a:r>
                    </a:p>
                    <a:p>
                      <a:pPr algn="l">
                        <a:lnSpc>
                          <a:spcPts val="2790"/>
                        </a:lnSpc>
                      </a:pPr>
                      <a:r>
                        <a:rPr lang="en-US" sz="31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790"/>
                        </a:lnSpc>
                      </a:pPr>
                      <a:r>
                        <a:rPr lang="en-US" sz="3100">
                          <a:solidFill>
                            <a:srgbClr val="000000"/>
                          </a:solidFill>
                          <a:latin typeface="Poppins"/>
                        </a:rPr>
                        <a:t>  VARCHAR(50)</a:t>
                      </a:r>
                    </a:p>
                    <a:p>
                      <a:pPr algn="l">
                        <a:lnSpc>
                          <a:spcPts val="2790"/>
                        </a:lnSpc>
                      </a:pPr>
                      <a:r>
                        <a:rPr lang="en-US" sz="31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790"/>
                        </a:lnSpc>
                      </a:pPr>
                      <a:r>
                        <a:rPr lang="en-US" sz="3100">
                          <a:solidFill>
                            <a:srgbClr val="000000"/>
                          </a:solidFill>
                          <a:latin typeface="Poppins"/>
                        </a:rPr>
                        <a:t>  NOT NULL</a:t>
                      </a:r>
                    </a:p>
                    <a:p>
                      <a:pPr algn="l">
                        <a:lnSpc>
                          <a:spcPts val="2790"/>
                        </a:lnSpc>
                      </a:pPr>
                      <a:r>
                        <a:rPr lang="en-US" sz="31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790"/>
                        </a:lnSpc>
                      </a:pPr>
                      <a:r>
                        <a:rPr lang="en-US" sz="3100">
                          <a:solidFill>
                            <a:srgbClr val="000000"/>
                          </a:solidFill>
                          <a:latin typeface="Poppins"/>
                        </a:rPr>
                        <a:t>  Enable /disable skill</a:t>
                      </a:r>
                    </a:p>
                    <a:p>
                      <a:pPr algn="l">
                        <a:lnSpc>
                          <a:spcPts val="2790"/>
                        </a:lnSpc>
                      </a:pPr>
                      <a:r>
                        <a:rPr lang="en-US" sz="31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5" id="15"/>
          <p:cNvSpPr txBox="true"/>
          <p:nvPr/>
        </p:nvSpPr>
        <p:spPr>
          <a:xfrm rot="0">
            <a:off x="1619499" y="772809"/>
            <a:ext cx="27002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Get Doctors</a:t>
            </a:r>
          </a:p>
        </p:txBody>
      </p:sp>
      <p:sp>
        <p:nvSpPr>
          <p:cNvPr name="AutoShape 16" id="16"/>
          <p:cNvSpPr/>
          <p:nvPr/>
        </p:nvSpPr>
        <p:spPr>
          <a:xfrm>
            <a:off x="1028700" y="2208635"/>
            <a:ext cx="1441201" cy="0"/>
          </a:xfrm>
          <a:prstGeom prst="line">
            <a:avLst/>
          </a:prstGeom>
          <a:ln cap="rnd" w="38100">
            <a:solidFill>
              <a:srgbClr val="4DC5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1028700" y="1528550"/>
            <a:ext cx="8406312" cy="47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0"/>
              </a:lnSpc>
            </a:pPr>
            <a:r>
              <a:rPr lang="en-US" sz="3300">
                <a:solidFill>
                  <a:srgbClr val="8871FD"/>
                </a:solidFill>
                <a:latin typeface="Montserrat Classic Bold"/>
              </a:rPr>
              <a:t>7.  Disease Table :-</a:t>
            </a:r>
          </a:p>
        </p:txBody>
      </p:sp>
    </p:spTree>
  </p:cSld>
  <p:clrMapOvr>
    <a:masterClrMapping/>
  </p:clrMapOvr>
  <p:transition spd="slow">
    <p:push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A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53386" y="916112"/>
            <a:ext cx="205914" cy="20591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715131" y="916112"/>
            <a:ext cx="205914" cy="20591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376875" y="916112"/>
            <a:ext cx="205914" cy="20591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71FD">
                <a:alpha val="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468645" y="82296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489325" y="593900"/>
            <a:ext cx="1588971" cy="869600"/>
          </a:xfrm>
          <a:custGeom>
            <a:avLst/>
            <a:gdLst/>
            <a:ahLst/>
            <a:cxnLst/>
            <a:rect r="r" b="b" t="t" l="l"/>
            <a:pathLst>
              <a:path h="869600" w="1588971">
                <a:moveTo>
                  <a:pt x="0" y="0"/>
                </a:moveTo>
                <a:lnTo>
                  <a:pt x="1588970" y="0"/>
                </a:lnTo>
                <a:lnTo>
                  <a:pt x="1588970" y="869600"/>
                </a:lnTo>
                <a:lnTo>
                  <a:pt x="0" y="86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801410"/>
            <a:ext cx="485534" cy="454581"/>
          </a:xfrm>
          <a:custGeom>
            <a:avLst/>
            <a:gdLst/>
            <a:ahLst/>
            <a:cxnLst/>
            <a:rect r="r" b="b" t="t" l="l"/>
            <a:pathLst>
              <a:path h="454581" w="485534">
                <a:moveTo>
                  <a:pt x="0" y="0"/>
                </a:moveTo>
                <a:lnTo>
                  <a:pt x="485534" y="0"/>
                </a:lnTo>
                <a:lnTo>
                  <a:pt x="485534" y="454580"/>
                </a:lnTo>
                <a:lnTo>
                  <a:pt x="0" y="4545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4" id="14"/>
          <p:cNvGraphicFramePr>
            <a:graphicFrameLocks noGrp="true"/>
          </p:cNvGraphicFramePr>
          <p:nvPr/>
        </p:nvGraphicFramePr>
        <p:xfrm>
          <a:off x="687951" y="2418185"/>
          <a:ext cx="16253573" cy="7524750"/>
        </p:xfrm>
        <a:graphic>
          <a:graphicData uri="http://schemas.openxmlformats.org/drawingml/2006/table">
            <a:tbl>
              <a:tblPr/>
              <a:tblGrid>
                <a:gridCol w="3626543"/>
                <a:gridCol w="3558682"/>
                <a:gridCol w="4534174"/>
                <a:gridCol w="4534174"/>
              </a:tblGrid>
              <a:tr h="139418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3220"/>
                        </a:lnSpc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Poppins Bold"/>
                        </a:rPr>
                        <a:t>  Field Name</a:t>
                      </a:r>
                    </a:p>
                    <a:p>
                      <a:pPr algn="l">
                        <a:lnSpc>
                          <a:spcPts val="3220"/>
                        </a:lnSpc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Poppins Bold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3220"/>
                        </a:lnSpc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Poppins Bold"/>
                        </a:rPr>
                        <a:t>  Data type /size</a:t>
                      </a:r>
                    </a:p>
                    <a:p>
                      <a:pPr algn="l">
                        <a:lnSpc>
                          <a:spcPts val="3220"/>
                        </a:lnSpc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Poppins Bold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3220"/>
                        </a:lnSpc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Poppins Bold"/>
                        </a:rPr>
                        <a:t>  Constraint </a:t>
                      </a:r>
                    </a:p>
                    <a:p>
                      <a:pPr algn="l">
                        <a:lnSpc>
                          <a:spcPts val="3220"/>
                        </a:lnSpc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Poppins Bold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3220"/>
                        </a:lnSpc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Poppins Bold"/>
                        </a:rPr>
                        <a:t>  Description </a:t>
                      </a:r>
                    </a:p>
                    <a:p>
                      <a:pPr algn="l">
                        <a:lnSpc>
                          <a:spcPts val="3220"/>
                        </a:lnSpc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Poppins Bold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176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8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88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Poppins"/>
                        </a:rPr>
                        <a:t>  payment_id</a:t>
                      </a:r>
                    </a:p>
                    <a:p>
                      <a:pPr algn="l">
                        <a:lnSpc>
                          <a:spcPts val="188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8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88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Poppins"/>
                        </a:rPr>
                        <a:t>  INT(10)</a:t>
                      </a:r>
                    </a:p>
                    <a:p>
                      <a:pPr algn="l">
                        <a:lnSpc>
                          <a:spcPts val="188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8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88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Poppins"/>
                        </a:rPr>
                        <a:t>  PRIMARY KEY</a:t>
                      </a:r>
                    </a:p>
                    <a:p>
                      <a:pPr algn="l">
                        <a:lnSpc>
                          <a:spcPts val="188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8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88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Poppins"/>
                        </a:rPr>
                        <a:t>  it’s a unique id </a:t>
                      </a:r>
                    </a:p>
                    <a:p>
                      <a:pPr algn="l">
                        <a:lnSpc>
                          <a:spcPts val="188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176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9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payment_amount</a:t>
                      </a:r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9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INT(100)</a:t>
                      </a:r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9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NOT NULL</a:t>
                      </a:r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9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it’s a unique id </a:t>
                      </a:r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176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9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payment_date_time</a:t>
                      </a:r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9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DATETIME()</a:t>
                      </a:r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9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NOT NULL</a:t>
                      </a:r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9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Review date/time</a:t>
                      </a:r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176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9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payment_status</a:t>
                      </a:r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9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VARCHAR(50)</a:t>
                      </a:r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9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NOT NULL</a:t>
                      </a:r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9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Track payment status</a:t>
                      </a:r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176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9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doctor_id</a:t>
                      </a:r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9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INT(1O)</a:t>
                      </a:r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9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FOREIGN KEY</a:t>
                      </a:r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9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it’s a unique id of doctor</a:t>
                      </a:r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176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9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patient_id</a:t>
                      </a:r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9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INT(10)</a:t>
                      </a:r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9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FOREIGN KEY</a:t>
                      </a:r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9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it’s a unique id of patient</a:t>
                      </a:r>
                    </a:p>
                    <a:p>
                      <a:pPr algn="l">
                        <a:lnSpc>
                          <a:spcPts val="189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5" id="15"/>
          <p:cNvSpPr txBox="true"/>
          <p:nvPr/>
        </p:nvSpPr>
        <p:spPr>
          <a:xfrm rot="0">
            <a:off x="1619499" y="772809"/>
            <a:ext cx="27002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Get Doctors</a:t>
            </a:r>
          </a:p>
        </p:txBody>
      </p:sp>
      <p:sp>
        <p:nvSpPr>
          <p:cNvPr name="AutoShape 16" id="16"/>
          <p:cNvSpPr/>
          <p:nvPr/>
        </p:nvSpPr>
        <p:spPr>
          <a:xfrm>
            <a:off x="1028700" y="2208635"/>
            <a:ext cx="1441201" cy="0"/>
          </a:xfrm>
          <a:prstGeom prst="line">
            <a:avLst/>
          </a:prstGeom>
          <a:ln cap="rnd" w="38100">
            <a:solidFill>
              <a:srgbClr val="4DC5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1028700" y="1528550"/>
            <a:ext cx="8406312" cy="47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0"/>
              </a:lnSpc>
            </a:pPr>
            <a:r>
              <a:rPr lang="en-US" sz="3300">
                <a:solidFill>
                  <a:srgbClr val="8871FD"/>
                </a:solidFill>
                <a:latin typeface="Montserrat Classic Bold"/>
              </a:rPr>
              <a:t>8.  Payment Table :-</a:t>
            </a:r>
          </a:p>
        </p:txBody>
      </p:sp>
    </p:spTree>
  </p:cSld>
  <p:clrMapOvr>
    <a:masterClrMapping/>
  </p:clrMapOvr>
  <p:transition spd="slow">
    <p:push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0"/>
                </a:moveTo>
                <a:lnTo>
                  <a:pt x="0" y="18288000"/>
                </a:lnTo>
                <a:lnTo>
                  <a:pt x="10287000" y="18288000"/>
                </a:lnTo>
                <a:lnTo>
                  <a:pt x="1028700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7777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66589" y="-2268639"/>
            <a:ext cx="5153211" cy="515321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801410"/>
            <a:ext cx="485534" cy="454581"/>
          </a:xfrm>
          <a:custGeom>
            <a:avLst/>
            <a:gdLst/>
            <a:ahLst/>
            <a:cxnLst/>
            <a:rect r="r" b="b" t="t" l="l"/>
            <a:pathLst>
              <a:path h="454581" w="485534">
                <a:moveTo>
                  <a:pt x="0" y="0"/>
                </a:moveTo>
                <a:lnTo>
                  <a:pt x="485534" y="0"/>
                </a:lnTo>
                <a:lnTo>
                  <a:pt x="485534" y="454580"/>
                </a:lnTo>
                <a:lnTo>
                  <a:pt x="0" y="4545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5400000">
            <a:off x="9802827" y="338270"/>
            <a:ext cx="10287000" cy="9610461"/>
            <a:chOff x="0" y="0"/>
            <a:chExt cx="1865054" cy="174239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65055" cy="1742397"/>
            </a:xfrm>
            <a:custGeom>
              <a:avLst/>
              <a:gdLst/>
              <a:ahLst/>
              <a:cxnLst/>
              <a:rect r="r" b="b" t="t" l="l"/>
              <a:pathLst>
                <a:path h="1742397" w="1865055">
                  <a:moveTo>
                    <a:pt x="1740594" y="1742396"/>
                  </a:moveTo>
                  <a:lnTo>
                    <a:pt x="124460" y="1742396"/>
                  </a:lnTo>
                  <a:cubicBezTo>
                    <a:pt x="55880" y="1742396"/>
                    <a:pt x="0" y="1686516"/>
                    <a:pt x="0" y="161793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40595" y="0"/>
                  </a:lnTo>
                  <a:cubicBezTo>
                    <a:pt x="1809174" y="0"/>
                    <a:pt x="1865055" y="55880"/>
                    <a:pt x="1865055" y="124460"/>
                  </a:cubicBezTo>
                  <a:lnTo>
                    <a:pt x="1865055" y="1617937"/>
                  </a:lnTo>
                  <a:cubicBezTo>
                    <a:pt x="1865055" y="1686516"/>
                    <a:pt x="1809174" y="1742397"/>
                    <a:pt x="1740595" y="1742397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7053386" y="916112"/>
            <a:ext cx="205914" cy="20591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715131" y="916112"/>
            <a:ext cx="205914" cy="20591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376875" y="916112"/>
            <a:ext cx="205914" cy="20591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561588" y="1603661"/>
            <a:ext cx="3159018" cy="3264754"/>
            <a:chOff x="0" y="0"/>
            <a:chExt cx="6362700" cy="657566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6350013" cy="6562979"/>
            </a:xfrm>
            <a:custGeom>
              <a:avLst/>
              <a:gdLst/>
              <a:ahLst/>
              <a:cxnLst/>
              <a:rect r="r" b="b" t="t" l="l"/>
              <a:pathLst>
                <a:path h="6562979" w="6350013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5"/>
              <a:stretch>
                <a:fillRect l="-27563" t="0" r="-27563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8561588" y="5418585"/>
            <a:ext cx="3159018" cy="3264754"/>
            <a:chOff x="0" y="0"/>
            <a:chExt cx="6362700" cy="657566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350" y="6350"/>
              <a:ext cx="6350013" cy="6562979"/>
            </a:xfrm>
            <a:custGeom>
              <a:avLst/>
              <a:gdLst/>
              <a:ahLst/>
              <a:cxnLst/>
              <a:rect r="r" b="b" t="t" l="l"/>
              <a:pathLst>
                <a:path h="6562979" w="6350013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6"/>
              <a:stretch>
                <a:fillRect l="-27563" t="0" r="-27563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1369140" y="6699497"/>
            <a:ext cx="702930" cy="702930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1369140" y="2884572"/>
            <a:ext cx="702930" cy="702930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2311563" y="6701395"/>
            <a:ext cx="5582033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Montserrat Classic Bold"/>
              </a:rPr>
              <a:t>Admin Side Screenshot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-377423" y="1969433"/>
            <a:ext cx="754847" cy="754847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AutoShape 32" id="32"/>
          <p:cNvSpPr/>
          <p:nvPr/>
        </p:nvSpPr>
        <p:spPr>
          <a:xfrm>
            <a:off x="2376291" y="6432797"/>
            <a:ext cx="3154147" cy="0"/>
          </a:xfrm>
          <a:prstGeom prst="line">
            <a:avLst/>
          </a:prstGeom>
          <a:ln cap="rnd" w="38100">
            <a:solidFill>
              <a:srgbClr val="4DC5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3" id="33"/>
          <p:cNvSpPr txBox="true"/>
          <p:nvPr/>
        </p:nvSpPr>
        <p:spPr>
          <a:xfrm rot="0">
            <a:off x="2329891" y="4559719"/>
            <a:ext cx="5486968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9"/>
              </a:lnSpc>
            </a:pPr>
            <a:r>
              <a:rPr lang="en-US" sz="5499">
                <a:solidFill>
                  <a:srgbClr val="000000"/>
                </a:solidFill>
                <a:latin typeface="Montserrat Classic Bold"/>
              </a:rPr>
              <a:t>Client &amp; Admin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329891" y="5383238"/>
            <a:ext cx="4600614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9"/>
              </a:lnSpc>
            </a:pPr>
            <a:r>
              <a:rPr lang="en-US" sz="5499">
                <a:solidFill>
                  <a:srgbClr val="7E64FB"/>
                </a:solidFill>
                <a:latin typeface="Montserrat Classic Bold"/>
              </a:rPr>
              <a:t>Screenshots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16715131" y="9417400"/>
            <a:ext cx="1588971" cy="869600"/>
          </a:xfrm>
          <a:custGeom>
            <a:avLst/>
            <a:gdLst/>
            <a:ahLst/>
            <a:cxnLst/>
            <a:rect r="r" b="b" t="t" l="l"/>
            <a:pathLst>
              <a:path h="869600" w="1588971">
                <a:moveTo>
                  <a:pt x="0" y="0"/>
                </a:moveTo>
                <a:lnTo>
                  <a:pt x="1588970" y="0"/>
                </a:lnTo>
                <a:lnTo>
                  <a:pt x="1588970" y="869600"/>
                </a:lnTo>
                <a:lnTo>
                  <a:pt x="0" y="86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1619499" y="772809"/>
            <a:ext cx="27002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 Classic"/>
              </a:rPr>
              <a:t>Get Doctors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319270" y="2886470"/>
            <a:ext cx="5397230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Montserrat Classic Bold"/>
              </a:rPr>
              <a:t>Client Side Screenshot</a:t>
            </a:r>
          </a:p>
        </p:txBody>
      </p:sp>
    </p:spTree>
  </p:cSld>
  <p:clrMapOvr>
    <a:masterClrMapping/>
  </p:clrMapOvr>
  <p:transition spd="slow">
    <p:push dir="l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-7777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01410"/>
            <a:ext cx="485534" cy="454581"/>
          </a:xfrm>
          <a:custGeom>
            <a:avLst/>
            <a:gdLst/>
            <a:ahLst/>
            <a:cxnLst/>
            <a:rect r="r" b="b" t="t" l="l"/>
            <a:pathLst>
              <a:path h="454581" w="485534">
                <a:moveTo>
                  <a:pt x="0" y="0"/>
                </a:moveTo>
                <a:lnTo>
                  <a:pt x="485534" y="0"/>
                </a:lnTo>
                <a:lnTo>
                  <a:pt x="485534" y="454580"/>
                </a:lnTo>
                <a:lnTo>
                  <a:pt x="0" y="4545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053386" y="916112"/>
            <a:ext cx="205914" cy="20591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715131" y="916112"/>
            <a:ext cx="205914" cy="20591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376875" y="916112"/>
            <a:ext cx="205914" cy="20591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71FD">
                <a:alpha val="9804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-1222679" y="7006921"/>
            <a:ext cx="4502759" cy="4502759"/>
          </a:xfrm>
          <a:custGeom>
            <a:avLst/>
            <a:gdLst/>
            <a:ahLst/>
            <a:cxnLst/>
            <a:rect r="r" b="b" t="t" l="l"/>
            <a:pathLst>
              <a:path h="4502759" w="4502759">
                <a:moveTo>
                  <a:pt x="0" y="0"/>
                </a:moveTo>
                <a:lnTo>
                  <a:pt x="4502758" y="0"/>
                </a:lnTo>
                <a:lnTo>
                  <a:pt x="4502758" y="4502758"/>
                </a:lnTo>
                <a:lnTo>
                  <a:pt x="0" y="45027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19499" y="772809"/>
            <a:ext cx="27002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Get Doctors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978364" y="3492585"/>
            <a:ext cx="8331271" cy="3063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64"/>
              </a:lnSpc>
            </a:pPr>
            <a:r>
              <a:rPr lang="en-US" sz="8617">
                <a:solidFill>
                  <a:srgbClr val="8871FD"/>
                </a:solidFill>
                <a:latin typeface="Poppins Bold"/>
              </a:rPr>
              <a:t>Client Side</a:t>
            </a:r>
            <a:r>
              <a:rPr lang="en-US" sz="8617">
                <a:solidFill>
                  <a:srgbClr val="000000"/>
                </a:solidFill>
                <a:latin typeface="Poppins Bold"/>
              </a:rPr>
              <a:t> </a:t>
            </a:r>
            <a:r>
              <a:rPr lang="en-US" sz="8617">
                <a:solidFill>
                  <a:srgbClr val="4DC5EF"/>
                </a:solidFill>
                <a:latin typeface="Poppins Bold"/>
              </a:rPr>
              <a:t>Screenshots</a:t>
            </a:r>
          </a:p>
        </p:txBody>
      </p:sp>
      <p:sp>
        <p:nvSpPr>
          <p:cNvPr name="AutoShape 16" id="16"/>
          <p:cNvSpPr/>
          <p:nvPr/>
        </p:nvSpPr>
        <p:spPr>
          <a:xfrm flipV="true">
            <a:off x="4978364" y="6981630"/>
            <a:ext cx="8331372" cy="25291"/>
          </a:xfrm>
          <a:prstGeom prst="line">
            <a:avLst/>
          </a:prstGeom>
          <a:ln cap="rnd" w="38100">
            <a:solidFill>
              <a:srgbClr val="8871FD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-7777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53386" y="916112"/>
            <a:ext cx="205914" cy="20591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15131" y="916112"/>
            <a:ext cx="205914" cy="20591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76875" y="916112"/>
            <a:ext cx="205914" cy="20591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71FD">
                <a:alpha val="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1222679" y="7006921"/>
            <a:ext cx="4502759" cy="4502759"/>
          </a:xfrm>
          <a:custGeom>
            <a:avLst/>
            <a:gdLst/>
            <a:ahLst/>
            <a:cxnLst/>
            <a:rect r="r" b="b" t="t" l="l"/>
            <a:pathLst>
              <a:path h="4502759" w="4502759">
                <a:moveTo>
                  <a:pt x="0" y="0"/>
                </a:moveTo>
                <a:lnTo>
                  <a:pt x="4502758" y="0"/>
                </a:lnTo>
                <a:lnTo>
                  <a:pt x="4502758" y="4502758"/>
                </a:lnTo>
                <a:lnTo>
                  <a:pt x="0" y="45027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508832"/>
            <a:ext cx="6320906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Poppins Bold"/>
              </a:rPr>
              <a:t>Home Page 1 :-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263999" y="2180027"/>
            <a:ext cx="15554089" cy="7772368"/>
          </a:xfrm>
          <a:custGeom>
            <a:avLst/>
            <a:gdLst/>
            <a:ahLst/>
            <a:cxnLst/>
            <a:rect r="r" b="b" t="t" l="l"/>
            <a:pathLst>
              <a:path h="7772368" w="15554089">
                <a:moveTo>
                  <a:pt x="0" y="0"/>
                </a:moveTo>
                <a:lnTo>
                  <a:pt x="15554088" y="0"/>
                </a:lnTo>
                <a:lnTo>
                  <a:pt x="15554088" y="7772368"/>
                </a:lnTo>
                <a:lnTo>
                  <a:pt x="0" y="77723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2512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801410"/>
            <a:ext cx="485534" cy="454581"/>
          </a:xfrm>
          <a:custGeom>
            <a:avLst/>
            <a:gdLst/>
            <a:ahLst/>
            <a:cxnLst/>
            <a:rect r="r" b="b" t="t" l="l"/>
            <a:pathLst>
              <a:path h="454581" w="485534">
                <a:moveTo>
                  <a:pt x="0" y="0"/>
                </a:moveTo>
                <a:lnTo>
                  <a:pt x="485534" y="0"/>
                </a:lnTo>
                <a:lnTo>
                  <a:pt x="485534" y="454580"/>
                </a:lnTo>
                <a:lnTo>
                  <a:pt x="0" y="4545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19499" y="772809"/>
            <a:ext cx="27002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Get Doctors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-7777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53386" y="916112"/>
            <a:ext cx="205914" cy="20591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15131" y="916112"/>
            <a:ext cx="205914" cy="20591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76875" y="916112"/>
            <a:ext cx="205914" cy="20591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71FD">
                <a:alpha val="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1222679" y="7006921"/>
            <a:ext cx="4502759" cy="4502759"/>
          </a:xfrm>
          <a:custGeom>
            <a:avLst/>
            <a:gdLst/>
            <a:ahLst/>
            <a:cxnLst/>
            <a:rect r="r" b="b" t="t" l="l"/>
            <a:pathLst>
              <a:path h="4502759" w="4502759">
                <a:moveTo>
                  <a:pt x="0" y="0"/>
                </a:moveTo>
                <a:lnTo>
                  <a:pt x="4502758" y="0"/>
                </a:lnTo>
                <a:lnTo>
                  <a:pt x="4502758" y="4502758"/>
                </a:lnTo>
                <a:lnTo>
                  <a:pt x="0" y="45027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508832"/>
            <a:ext cx="6320906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Poppins Bold"/>
              </a:rPr>
              <a:t>Home Page 2 :-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28700" y="2122877"/>
            <a:ext cx="16230600" cy="7861729"/>
          </a:xfrm>
          <a:custGeom>
            <a:avLst/>
            <a:gdLst/>
            <a:ahLst/>
            <a:cxnLst/>
            <a:rect r="r" b="b" t="t" l="l"/>
            <a:pathLst>
              <a:path h="7861729" w="16230600">
                <a:moveTo>
                  <a:pt x="0" y="0"/>
                </a:moveTo>
                <a:lnTo>
                  <a:pt x="16230600" y="0"/>
                </a:lnTo>
                <a:lnTo>
                  <a:pt x="16230600" y="7861729"/>
                </a:lnTo>
                <a:lnTo>
                  <a:pt x="0" y="78617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5290" r="0" b="-781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801410"/>
            <a:ext cx="485534" cy="454581"/>
          </a:xfrm>
          <a:custGeom>
            <a:avLst/>
            <a:gdLst/>
            <a:ahLst/>
            <a:cxnLst/>
            <a:rect r="r" b="b" t="t" l="l"/>
            <a:pathLst>
              <a:path h="454581" w="485534">
                <a:moveTo>
                  <a:pt x="0" y="0"/>
                </a:moveTo>
                <a:lnTo>
                  <a:pt x="485534" y="0"/>
                </a:lnTo>
                <a:lnTo>
                  <a:pt x="485534" y="454580"/>
                </a:lnTo>
                <a:lnTo>
                  <a:pt x="0" y="4545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19499" y="772809"/>
            <a:ext cx="27002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Get Doctors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-7777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53386" y="916112"/>
            <a:ext cx="205914" cy="20591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15131" y="916112"/>
            <a:ext cx="205914" cy="20591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76875" y="916112"/>
            <a:ext cx="205914" cy="20591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71FD">
                <a:alpha val="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1222679" y="7006921"/>
            <a:ext cx="4502759" cy="4502759"/>
          </a:xfrm>
          <a:custGeom>
            <a:avLst/>
            <a:gdLst/>
            <a:ahLst/>
            <a:cxnLst/>
            <a:rect r="r" b="b" t="t" l="l"/>
            <a:pathLst>
              <a:path h="4502759" w="4502759">
                <a:moveTo>
                  <a:pt x="0" y="0"/>
                </a:moveTo>
                <a:lnTo>
                  <a:pt x="4502758" y="0"/>
                </a:lnTo>
                <a:lnTo>
                  <a:pt x="4502758" y="4502758"/>
                </a:lnTo>
                <a:lnTo>
                  <a:pt x="0" y="45027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508832"/>
            <a:ext cx="6320906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Poppins Bold"/>
              </a:rPr>
              <a:t>Home Page 3 :-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28700" y="2122877"/>
            <a:ext cx="16230600" cy="7861729"/>
          </a:xfrm>
          <a:custGeom>
            <a:avLst/>
            <a:gdLst/>
            <a:ahLst/>
            <a:cxnLst/>
            <a:rect r="r" b="b" t="t" l="l"/>
            <a:pathLst>
              <a:path h="7861729" w="16230600">
                <a:moveTo>
                  <a:pt x="0" y="0"/>
                </a:moveTo>
                <a:lnTo>
                  <a:pt x="16230600" y="0"/>
                </a:lnTo>
                <a:lnTo>
                  <a:pt x="16230600" y="7861729"/>
                </a:lnTo>
                <a:lnTo>
                  <a:pt x="0" y="78617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6071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801410"/>
            <a:ext cx="485534" cy="454581"/>
          </a:xfrm>
          <a:custGeom>
            <a:avLst/>
            <a:gdLst/>
            <a:ahLst/>
            <a:cxnLst/>
            <a:rect r="r" b="b" t="t" l="l"/>
            <a:pathLst>
              <a:path h="454581" w="485534">
                <a:moveTo>
                  <a:pt x="0" y="0"/>
                </a:moveTo>
                <a:lnTo>
                  <a:pt x="485534" y="0"/>
                </a:lnTo>
                <a:lnTo>
                  <a:pt x="485534" y="454580"/>
                </a:lnTo>
                <a:lnTo>
                  <a:pt x="0" y="4545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19499" y="772809"/>
            <a:ext cx="27002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Get Doctors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-7777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53386" y="916112"/>
            <a:ext cx="205914" cy="20591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15131" y="916112"/>
            <a:ext cx="205914" cy="20591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76875" y="916112"/>
            <a:ext cx="205914" cy="20591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71FD">
                <a:alpha val="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1222679" y="7006921"/>
            <a:ext cx="4502759" cy="4502759"/>
          </a:xfrm>
          <a:custGeom>
            <a:avLst/>
            <a:gdLst/>
            <a:ahLst/>
            <a:cxnLst/>
            <a:rect r="r" b="b" t="t" l="l"/>
            <a:pathLst>
              <a:path h="4502759" w="4502759">
                <a:moveTo>
                  <a:pt x="0" y="0"/>
                </a:moveTo>
                <a:lnTo>
                  <a:pt x="4502758" y="0"/>
                </a:lnTo>
                <a:lnTo>
                  <a:pt x="4502758" y="4502758"/>
                </a:lnTo>
                <a:lnTo>
                  <a:pt x="0" y="45027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413582"/>
            <a:ext cx="6320906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Poppins Bold"/>
              </a:rPr>
              <a:t>Home Page 4 :-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28700" y="2122877"/>
            <a:ext cx="16230600" cy="7861729"/>
          </a:xfrm>
          <a:custGeom>
            <a:avLst/>
            <a:gdLst/>
            <a:ahLst/>
            <a:cxnLst/>
            <a:rect r="r" b="b" t="t" l="l"/>
            <a:pathLst>
              <a:path h="7861729" w="16230600">
                <a:moveTo>
                  <a:pt x="0" y="0"/>
                </a:moveTo>
                <a:lnTo>
                  <a:pt x="16230600" y="0"/>
                </a:lnTo>
                <a:lnTo>
                  <a:pt x="16230600" y="7861729"/>
                </a:lnTo>
                <a:lnTo>
                  <a:pt x="0" y="78617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6071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801410"/>
            <a:ext cx="485534" cy="454581"/>
          </a:xfrm>
          <a:custGeom>
            <a:avLst/>
            <a:gdLst/>
            <a:ahLst/>
            <a:cxnLst/>
            <a:rect r="r" b="b" t="t" l="l"/>
            <a:pathLst>
              <a:path h="454581" w="485534">
                <a:moveTo>
                  <a:pt x="0" y="0"/>
                </a:moveTo>
                <a:lnTo>
                  <a:pt x="485534" y="0"/>
                </a:lnTo>
                <a:lnTo>
                  <a:pt x="485534" y="454580"/>
                </a:lnTo>
                <a:lnTo>
                  <a:pt x="0" y="4545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19499" y="772809"/>
            <a:ext cx="27002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Get Doctors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-7777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53386" y="916112"/>
            <a:ext cx="205914" cy="20591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15131" y="916112"/>
            <a:ext cx="205914" cy="20591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76875" y="916112"/>
            <a:ext cx="205914" cy="20591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71FD">
                <a:alpha val="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1222679" y="7006921"/>
            <a:ext cx="4502759" cy="4502759"/>
          </a:xfrm>
          <a:custGeom>
            <a:avLst/>
            <a:gdLst/>
            <a:ahLst/>
            <a:cxnLst/>
            <a:rect r="r" b="b" t="t" l="l"/>
            <a:pathLst>
              <a:path h="4502759" w="4502759">
                <a:moveTo>
                  <a:pt x="0" y="0"/>
                </a:moveTo>
                <a:lnTo>
                  <a:pt x="4502758" y="0"/>
                </a:lnTo>
                <a:lnTo>
                  <a:pt x="4502758" y="4502758"/>
                </a:lnTo>
                <a:lnTo>
                  <a:pt x="0" y="45027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413582"/>
            <a:ext cx="6320906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Poppins Bold"/>
              </a:rPr>
              <a:t>About us :-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28700" y="2122877"/>
            <a:ext cx="16230600" cy="7861729"/>
          </a:xfrm>
          <a:custGeom>
            <a:avLst/>
            <a:gdLst/>
            <a:ahLst/>
            <a:cxnLst/>
            <a:rect r="r" b="b" t="t" l="l"/>
            <a:pathLst>
              <a:path h="7861729" w="16230600">
                <a:moveTo>
                  <a:pt x="0" y="0"/>
                </a:moveTo>
                <a:lnTo>
                  <a:pt x="16230600" y="0"/>
                </a:lnTo>
                <a:lnTo>
                  <a:pt x="16230600" y="7861729"/>
                </a:lnTo>
                <a:lnTo>
                  <a:pt x="0" y="78617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3700" r="0" b="-2371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801410"/>
            <a:ext cx="485534" cy="454581"/>
          </a:xfrm>
          <a:custGeom>
            <a:avLst/>
            <a:gdLst/>
            <a:ahLst/>
            <a:cxnLst/>
            <a:rect r="r" b="b" t="t" l="l"/>
            <a:pathLst>
              <a:path h="454581" w="485534">
                <a:moveTo>
                  <a:pt x="0" y="0"/>
                </a:moveTo>
                <a:lnTo>
                  <a:pt x="485534" y="0"/>
                </a:lnTo>
                <a:lnTo>
                  <a:pt x="485534" y="454580"/>
                </a:lnTo>
                <a:lnTo>
                  <a:pt x="0" y="4545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19499" y="772809"/>
            <a:ext cx="27002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Get Doctors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-7777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53386" y="916112"/>
            <a:ext cx="205914" cy="20591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15131" y="916112"/>
            <a:ext cx="205914" cy="20591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76875" y="916112"/>
            <a:ext cx="205914" cy="20591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71FD">
                <a:alpha val="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1222679" y="7006921"/>
            <a:ext cx="4502759" cy="4502759"/>
          </a:xfrm>
          <a:custGeom>
            <a:avLst/>
            <a:gdLst/>
            <a:ahLst/>
            <a:cxnLst/>
            <a:rect r="r" b="b" t="t" l="l"/>
            <a:pathLst>
              <a:path h="4502759" w="4502759">
                <a:moveTo>
                  <a:pt x="0" y="0"/>
                </a:moveTo>
                <a:lnTo>
                  <a:pt x="4502758" y="0"/>
                </a:lnTo>
                <a:lnTo>
                  <a:pt x="4502758" y="4502758"/>
                </a:lnTo>
                <a:lnTo>
                  <a:pt x="0" y="45027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413582"/>
            <a:ext cx="6320906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Poppins Bold"/>
              </a:rPr>
              <a:t>Contact us :-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28700" y="2122877"/>
            <a:ext cx="16230600" cy="7861729"/>
          </a:xfrm>
          <a:custGeom>
            <a:avLst/>
            <a:gdLst/>
            <a:ahLst/>
            <a:cxnLst/>
            <a:rect r="r" b="b" t="t" l="l"/>
            <a:pathLst>
              <a:path h="7861729" w="16230600">
                <a:moveTo>
                  <a:pt x="0" y="0"/>
                </a:moveTo>
                <a:lnTo>
                  <a:pt x="16230600" y="0"/>
                </a:lnTo>
                <a:lnTo>
                  <a:pt x="16230600" y="7861729"/>
                </a:lnTo>
                <a:lnTo>
                  <a:pt x="0" y="78617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6071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801410"/>
            <a:ext cx="485534" cy="454581"/>
          </a:xfrm>
          <a:custGeom>
            <a:avLst/>
            <a:gdLst/>
            <a:ahLst/>
            <a:cxnLst/>
            <a:rect r="r" b="b" t="t" l="l"/>
            <a:pathLst>
              <a:path h="454581" w="485534">
                <a:moveTo>
                  <a:pt x="0" y="0"/>
                </a:moveTo>
                <a:lnTo>
                  <a:pt x="485534" y="0"/>
                </a:lnTo>
                <a:lnTo>
                  <a:pt x="485534" y="454580"/>
                </a:lnTo>
                <a:lnTo>
                  <a:pt x="0" y="4545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19499" y="772809"/>
            <a:ext cx="27002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Get Doctors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0"/>
                </a:moveTo>
                <a:lnTo>
                  <a:pt x="0" y="18288000"/>
                </a:lnTo>
                <a:lnTo>
                  <a:pt x="10287000" y="18288000"/>
                </a:lnTo>
                <a:lnTo>
                  <a:pt x="1028700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7777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53386" y="916112"/>
            <a:ext cx="205914" cy="20591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15131" y="916112"/>
            <a:ext cx="205914" cy="20591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545316" y="3721203"/>
            <a:ext cx="8925115" cy="8925115"/>
          </a:xfrm>
          <a:custGeom>
            <a:avLst/>
            <a:gdLst/>
            <a:ahLst/>
            <a:cxnLst/>
            <a:rect r="r" b="b" t="t" l="l"/>
            <a:pathLst>
              <a:path h="8925115" w="8925115">
                <a:moveTo>
                  <a:pt x="0" y="0"/>
                </a:moveTo>
                <a:lnTo>
                  <a:pt x="8925115" y="0"/>
                </a:lnTo>
                <a:lnTo>
                  <a:pt x="8925115" y="8925115"/>
                </a:lnTo>
                <a:lnTo>
                  <a:pt x="0" y="89251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919013" y="1914569"/>
            <a:ext cx="6457862" cy="645786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125009" y="2120577"/>
            <a:ext cx="6045871" cy="6045847"/>
            <a:chOff x="0" y="0"/>
            <a:chExt cx="6350000" cy="63499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44786" t="0" r="-44786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6376875" y="916112"/>
            <a:ext cx="205914" cy="20591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71FD">
                <a:alpha val="9804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-2057400" y="816642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9" id="19"/>
          <p:cNvSpPr/>
          <p:nvPr/>
        </p:nvSpPr>
        <p:spPr>
          <a:xfrm>
            <a:off x="2189170" y="3148644"/>
            <a:ext cx="2130641" cy="0"/>
          </a:xfrm>
          <a:prstGeom prst="line">
            <a:avLst/>
          </a:prstGeom>
          <a:ln cap="rnd" w="38100">
            <a:solidFill>
              <a:srgbClr val="4DC5E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9765028" y="3139119"/>
            <a:ext cx="1265177" cy="1265177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8489325" y="593900"/>
            <a:ext cx="1588971" cy="869600"/>
          </a:xfrm>
          <a:custGeom>
            <a:avLst/>
            <a:gdLst/>
            <a:ahLst/>
            <a:cxnLst/>
            <a:rect r="r" b="b" t="t" l="l"/>
            <a:pathLst>
              <a:path h="869600" w="1588971">
                <a:moveTo>
                  <a:pt x="0" y="0"/>
                </a:moveTo>
                <a:lnTo>
                  <a:pt x="1588970" y="0"/>
                </a:lnTo>
                <a:lnTo>
                  <a:pt x="1588970" y="869600"/>
                </a:lnTo>
                <a:lnTo>
                  <a:pt x="0" y="86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050632" y="3560481"/>
            <a:ext cx="693969" cy="422454"/>
          </a:xfrm>
          <a:custGeom>
            <a:avLst/>
            <a:gdLst/>
            <a:ahLst/>
            <a:cxnLst/>
            <a:rect r="r" b="b" t="t" l="l"/>
            <a:pathLst>
              <a:path h="422454" w="693969">
                <a:moveTo>
                  <a:pt x="0" y="0"/>
                </a:moveTo>
                <a:lnTo>
                  <a:pt x="693970" y="0"/>
                </a:lnTo>
                <a:lnTo>
                  <a:pt x="693970" y="422454"/>
                </a:lnTo>
                <a:lnTo>
                  <a:pt x="0" y="4224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2189170" y="3771758"/>
            <a:ext cx="216959" cy="216959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2189212" y="4614093"/>
            <a:ext cx="216959" cy="216959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2189212" y="2320533"/>
            <a:ext cx="7107611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9"/>
              </a:lnSpc>
            </a:pPr>
            <a:r>
              <a:rPr lang="en-US" sz="5499">
                <a:solidFill>
                  <a:srgbClr val="7E64FB"/>
                </a:solidFill>
                <a:latin typeface="Montserrat Classic Bold"/>
              </a:rPr>
              <a:t>Existing System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836040" y="3683103"/>
            <a:ext cx="532997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 Classic Bold"/>
              </a:rPr>
              <a:t>Patient and Doctors Registration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836082" y="4525438"/>
            <a:ext cx="346447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 Classic Bold"/>
              </a:rPr>
              <a:t>Appointment Booking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2189212" y="5503728"/>
            <a:ext cx="216959" cy="216959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2189255" y="6346063"/>
            <a:ext cx="216959" cy="216959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2836082" y="5415073"/>
            <a:ext cx="532997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 Classic Bold"/>
              </a:rPr>
              <a:t>Appointment Management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836125" y="6257409"/>
            <a:ext cx="346447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 Classic Bold"/>
              </a:rPr>
              <a:t>Feedback and Reviews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2189170" y="7235698"/>
            <a:ext cx="216959" cy="216959"/>
            <a:chOff x="0" y="0"/>
            <a:chExt cx="8128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2189212" y="8078034"/>
            <a:ext cx="216959" cy="216959"/>
            <a:chOff x="0" y="0"/>
            <a:chExt cx="812800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2836040" y="7147044"/>
            <a:ext cx="532997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 Classic Bold"/>
              </a:rPr>
              <a:t>Profile Management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2836082" y="7989379"/>
            <a:ext cx="346447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 Classic Bold"/>
              </a:rPr>
              <a:t>Generate Report</a:t>
            </a:r>
          </a:p>
        </p:txBody>
      </p:sp>
      <p:sp>
        <p:nvSpPr>
          <p:cNvPr name="Freeform 50" id="50"/>
          <p:cNvSpPr/>
          <p:nvPr/>
        </p:nvSpPr>
        <p:spPr>
          <a:xfrm flipH="false" flipV="false" rot="0">
            <a:off x="1028700" y="801410"/>
            <a:ext cx="485534" cy="454581"/>
          </a:xfrm>
          <a:custGeom>
            <a:avLst/>
            <a:gdLst/>
            <a:ahLst/>
            <a:cxnLst/>
            <a:rect r="r" b="b" t="t" l="l"/>
            <a:pathLst>
              <a:path h="454581" w="485534">
                <a:moveTo>
                  <a:pt x="0" y="0"/>
                </a:moveTo>
                <a:lnTo>
                  <a:pt x="485534" y="0"/>
                </a:lnTo>
                <a:lnTo>
                  <a:pt x="485534" y="454580"/>
                </a:lnTo>
                <a:lnTo>
                  <a:pt x="0" y="45458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1" id="51"/>
          <p:cNvSpPr txBox="true"/>
          <p:nvPr/>
        </p:nvSpPr>
        <p:spPr>
          <a:xfrm rot="0">
            <a:off x="1619499" y="772809"/>
            <a:ext cx="27002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Get Doctors</a:t>
            </a:r>
          </a:p>
        </p:txBody>
      </p:sp>
    </p:spTree>
  </p:cSld>
  <p:clrMapOvr>
    <a:masterClrMapping/>
  </p:clrMapOvr>
  <p:transition spd="slow">
    <p:push dir="l"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-7777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53386" y="916112"/>
            <a:ext cx="205914" cy="20591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15131" y="916112"/>
            <a:ext cx="205914" cy="20591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76875" y="916112"/>
            <a:ext cx="205914" cy="20591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71FD">
                <a:alpha val="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1222679" y="7006921"/>
            <a:ext cx="4502759" cy="4502759"/>
          </a:xfrm>
          <a:custGeom>
            <a:avLst/>
            <a:gdLst/>
            <a:ahLst/>
            <a:cxnLst/>
            <a:rect r="r" b="b" t="t" l="l"/>
            <a:pathLst>
              <a:path h="4502759" w="4502759">
                <a:moveTo>
                  <a:pt x="0" y="0"/>
                </a:moveTo>
                <a:lnTo>
                  <a:pt x="4502758" y="0"/>
                </a:lnTo>
                <a:lnTo>
                  <a:pt x="4502758" y="4502758"/>
                </a:lnTo>
                <a:lnTo>
                  <a:pt x="0" y="45027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413582"/>
            <a:ext cx="6320906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Poppins Bold"/>
              </a:rPr>
              <a:t>Doctors  1:-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28700" y="2122877"/>
            <a:ext cx="16230600" cy="7861729"/>
          </a:xfrm>
          <a:custGeom>
            <a:avLst/>
            <a:gdLst/>
            <a:ahLst/>
            <a:cxnLst/>
            <a:rect r="r" b="b" t="t" l="l"/>
            <a:pathLst>
              <a:path h="7861729" w="16230600">
                <a:moveTo>
                  <a:pt x="0" y="0"/>
                </a:moveTo>
                <a:lnTo>
                  <a:pt x="16230600" y="0"/>
                </a:lnTo>
                <a:lnTo>
                  <a:pt x="16230600" y="7861729"/>
                </a:lnTo>
                <a:lnTo>
                  <a:pt x="0" y="78617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3570" r="0" b="-2501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801410"/>
            <a:ext cx="485534" cy="454581"/>
          </a:xfrm>
          <a:custGeom>
            <a:avLst/>
            <a:gdLst/>
            <a:ahLst/>
            <a:cxnLst/>
            <a:rect r="r" b="b" t="t" l="l"/>
            <a:pathLst>
              <a:path h="454581" w="485534">
                <a:moveTo>
                  <a:pt x="0" y="0"/>
                </a:moveTo>
                <a:lnTo>
                  <a:pt x="485534" y="0"/>
                </a:lnTo>
                <a:lnTo>
                  <a:pt x="485534" y="454580"/>
                </a:lnTo>
                <a:lnTo>
                  <a:pt x="0" y="4545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19499" y="772809"/>
            <a:ext cx="27002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Get Doctors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-7777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53386" y="916112"/>
            <a:ext cx="205914" cy="20591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15131" y="916112"/>
            <a:ext cx="205914" cy="20591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76875" y="916112"/>
            <a:ext cx="205914" cy="20591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71FD">
                <a:alpha val="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1222679" y="7006921"/>
            <a:ext cx="4502759" cy="4502759"/>
          </a:xfrm>
          <a:custGeom>
            <a:avLst/>
            <a:gdLst/>
            <a:ahLst/>
            <a:cxnLst/>
            <a:rect r="r" b="b" t="t" l="l"/>
            <a:pathLst>
              <a:path h="4502759" w="4502759">
                <a:moveTo>
                  <a:pt x="0" y="0"/>
                </a:moveTo>
                <a:lnTo>
                  <a:pt x="4502758" y="0"/>
                </a:lnTo>
                <a:lnTo>
                  <a:pt x="4502758" y="4502758"/>
                </a:lnTo>
                <a:lnTo>
                  <a:pt x="0" y="45027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413582"/>
            <a:ext cx="6320906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Poppins Bold"/>
              </a:rPr>
              <a:t>Doctors 2:-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28700" y="2122877"/>
            <a:ext cx="16230600" cy="7861729"/>
          </a:xfrm>
          <a:custGeom>
            <a:avLst/>
            <a:gdLst/>
            <a:ahLst/>
            <a:cxnLst/>
            <a:rect r="r" b="b" t="t" l="l"/>
            <a:pathLst>
              <a:path h="7861729" w="16230600">
                <a:moveTo>
                  <a:pt x="0" y="0"/>
                </a:moveTo>
                <a:lnTo>
                  <a:pt x="16230600" y="0"/>
                </a:lnTo>
                <a:lnTo>
                  <a:pt x="16230600" y="7861729"/>
                </a:lnTo>
                <a:lnTo>
                  <a:pt x="0" y="78617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5676" r="0" b="-395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801410"/>
            <a:ext cx="485534" cy="454581"/>
          </a:xfrm>
          <a:custGeom>
            <a:avLst/>
            <a:gdLst/>
            <a:ahLst/>
            <a:cxnLst/>
            <a:rect r="r" b="b" t="t" l="l"/>
            <a:pathLst>
              <a:path h="454581" w="485534">
                <a:moveTo>
                  <a:pt x="0" y="0"/>
                </a:moveTo>
                <a:lnTo>
                  <a:pt x="485534" y="0"/>
                </a:lnTo>
                <a:lnTo>
                  <a:pt x="485534" y="454580"/>
                </a:lnTo>
                <a:lnTo>
                  <a:pt x="0" y="4545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19499" y="772809"/>
            <a:ext cx="27002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Get Doctors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-7777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53386" y="916112"/>
            <a:ext cx="205914" cy="20591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15131" y="916112"/>
            <a:ext cx="205914" cy="20591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76875" y="916112"/>
            <a:ext cx="205914" cy="20591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71FD">
                <a:alpha val="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1222679" y="7006921"/>
            <a:ext cx="4502759" cy="4502759"/>
          </a:xfrm>
          <a:custGeom>
            <a:avLst/>
            <a:gdLst/>
            <a:ahLst/>
            <a:cxnLst/>
            <a:rect r="r" b="b" t="t" l="l"/>
            <a:pathLst>
              <a:path h="4502759" w="4502759">
                <a:moveTo>
                  <a:pt x="0" y="0"/>
                </a:moveTo>
                <a:lnTo>
                  <a:pt x="4502758" y="0"/>
                </a:lnTo>
                <a:lnTo>
                  <a:pt x="4502758" y="4502758"/>
                </a:lnTo>
                <a:lnTo>
                  <a:pt x="0" y="45027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413582"/>
            <a:ext cx="6320906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Poppins Bold"/>
              </a:rPr>
              <a:t>Doctors 3:-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28700" y="2122877"/>
            <a:ext cx="16230600" cy="7861729"/>
          </a:xfrm>
          <a:custGeom>
            <a:avLst/>
            <a:gdLst/>
            <a:ahLst/>
            <a:cxnLst/>
            <a:rect r="r" b="b" t="t" l="l"/>
            <a:pathLst>
              <a:path h="7861729" w="16230600">
                <a:moveTo>
                  <a:pt x="0" y="0"/>
                </a:moveTo>
                <a:lnTo>
                  <a:pt x="16230600" y="0"/>
                </a:lnTo>
                <a:lnTo>
                  <a:pt x="16230600" y="7861729"/>
                </a:lnTo>
                <a:lnTo>
                  <a:pt x="0" y="78617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6071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801410"/>
            <a:ext cx="485534" cy="454581"/>
          </a:xfrm>
          <a:custGeom>
            <a:avLst/>
            <a:gdLst/>
            <a:ahLst/>
            <a:cxnLst/>
            <a:rect r="r" b="b" t="t" l="l"/>
            <a:pathLst>
              <a:path h="454581" w="485534">
                <a:moveTo>
                  <a:pt x="0" y="0"/>
                </a:moveTo>
                <a:lnTo>
                  <a:pt x="485534" y="0"/>
                </a:lnTo>
                <a:lnTo>
                  <a:pt x="485534" y="454580"/>
                </a:lnTo>
                <a:lnTo>
                  <a:pt x="0" y="4545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19499" y="772809"/>
            <a:ext cx="27002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Get Doctors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-7777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53386" y="916112"/>
            <a:ext cx="205914" cy="20591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15131" y="916112"/>
            <a:ext cx="205914" cy="20591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76875" y="916112"/>
            <a:ext cx="205914" cy="20591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71FD">
                <a:alpha val="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1222679" y="7006921"/>
            <a:ext cx="4502759" cy="4502759"/>
          </a:xfrm>
          <a:custGeom>
            <a:avLst/>
            <a:gdLst/>
            <a:ahLst/>
            <a:cxnLst/>
            <a:rect r="r" b="b" t="t" l="l"/>
            <a:pathLst>
              <a:path h="4502759" w="4502759">
                <a:moveTo>
                  <a:pt x="0" y="0"/>
                </a:moveTo>
                <a:lnTo>
                  <a:pt x="4502758" y="0"/>
                </a:lnTo>
                <a:lnTo>
                  <a:pt x="4502758" y="4502758"/>
                </a:lnTo>
                <a:lnTo>
                  <a:pt x="0" y="45027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413582"/>
            <a:ext cx="6320906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Poppins Bold"/>
              </a:rPr>
              <a:t>Searched Doctors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28700" y="2122877"/>
            <a:ext cx="16230600" cy="7861729"/>
          </a:xfrm>
          <a:custGeom>
            <a:avLst/>
            <a:gdLst/>
            <a:ahLst/>
            <a:cxnLst/>
            <a:rect r="r" b="b" t="t" l="l"/>
            <a:pathLst>
              <a:path h="7861729" w="16230600">
                <a:moveTo>
                  <a:pt x="0" y="0"/>
                </a:moveTo>
                <a:lnTo>
                  <a:pt x="16230600" y="0"/>
                </a:lnTo>
                <a:lnTo>
                  <a:pt x="16230600" y="7861729"/>
                </a:lnTo>
                <a:lnTo>
                  <a:pt x="0" y="78617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6071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801410"/>
            <a:ext cx="485534" cy="454581"/>
          </a:xfrm>
          <a:custGeom>
            <a:avLst/>
            <a:gdLst/>
            <a:ahLst/>
            <a:cxnLst/>
            <a:rect r="r" b="b" t="t" l="l"/>
            <a:pathLst>
              <a:path h="454581" w="485534">
                <a:moveTo>
                  <a:pt x="0" y="0"/>
                </a:moveTo>
                <a:lnTo>
                  <a:pt x="485534" y="0"/>
                </a:lnTo>
                <a:lnTo>
                  <a:pt x="485534" y="454580"/>
                </a:lnTo>
                <a:lnTo>
                  <a:pt x="0" y="4545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19499" y="772809"/>
            <a:ext cx="27002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Get Doctors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-7777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53386" y="916112"/>
            <a:ext cx="205914" cy="20591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15131" y="916112"/>
            <a:ext cx="205914" cy="20591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76875" y="916112"/>
            <a:ext cx="205914" cy="20591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71FD">
                <a:alpha val="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1222679" y="7006921"/>
            <a:ext cx="4502759" cy="4502759"/>
          </a:xfrm>
          <a:custGeom>
            <a:avLst/>
            <a:gdLst/>
            <a:ahLst/>
            <a:cxnLst/>
            <a:rect r="r" b="b" t="t" l="l"/>
            <a:pathLst>
              <a:path h="4502759" w="4502759">
                <a:moveTo>
                  <a:pt x="0" y="0"/>
                </a:moveTo>
                <a:lnTo>
                  <a:pt x="4502758" y="0"/>
                </a:lnTo>
                <a:lnTo>
                  <a:pt x="4502758" y="4502758"/>
                </a:lnTo>
                <a:lnTo>
                  <a:pt x="0" y="45027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413582"/>
            <a:ext cx="8309914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Poppins Bold"/>
              </a:rPr>
              <a:t>patient and doctor login page:-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28700" y="2122877"/>
            <a:ext cx="16230600" cy="7861729"/>
          </a:xfrm>
          <a:custGeom>
            <a:avLst/>
            <a:gdLst/>
            <a:ahLst/>
            <a:cxnLst/>
            <a:rect r="r" b="b" t="t" l="l"/>
            <a:pathLst>
              <a:path h="7861729" w="16230600">
                <a:moveTo>
                  <a:pt x="0" y="0"/>
                </a:moveTo>
                <a:lnTo>
                  <a:pt x="16230600" y="0"/>
                </a:lnTo>
                <a:lnTo>
                  <a:pt x="16230600" y="7861729"/>
                </a:lnTo>
                <a:lnTo>
                  <a:pt x="0" y="78617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6071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801410"/>
            <a:ext cx="485534" cy="454581"/>
          </a:xfrm>
          <a:custGeom>
            <a:avLst/>
            <a:gdLst/>
            <a:ahLst/>
            <a:cxnLst/>
            <a:rect r="r" b="b" t="t" l="l"/>
            <a:pathLst>
              <a:path h="454581" w="485534">
                <a:moveTo>
                  <a:pt x="0" y="0"/>
                </a:moveTo>
                <a:lnTo>
                  <a:pt x="485534" y="0"/>
                </a:lnTo>
                <a:lnTo>
                  <a:pt x="485534" y="454580"/>
                </a:lnTo>
                <a:lnTo>
                  <a:pt x="0" y="4545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19499" y="772809"/>
            <a:ext cx="27002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Get Doctors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-7777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53386" y="916112"/>
            <a:ext cx="205914" cy="20591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15131" y="916112"/>
            <a:ext cx="205914" cy="20591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76875" y="916112"/>
            <a:ext cx="205914" cy="20591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71FD">
                <a:alpha val="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1222679" y="7006921"/>
            <a:ext cx="4502759" cy="4502759"/>
          </a:xfrm>
          <a:custGeom>
            <a:avLst/>
            <a:gdLst/>
            <a:ahLst/>
            <a:cxnLst/>
            <a:rect r="r" b="b" t="t" l="l"/>
            <a:pathLst>
              <a:path h="4502759" w="4502759">
                <a:moveTo>
                  <a:pt x="0" y="0"/>
                </a:moveTo>
                <a:lnTo>
                  <a:pt x="4502758" y="0"/>
                </a:lnTo>
                <a:lnTo>
                  <a:pt x="4502758" y="4502758"/>
                </a:lnTo>
                <a:lnTo>
                  <a:pt x="0" y="45027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413582"/>
            <a:ext cx="8309914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Poppins Bold"/>
              </a:rPr>
              <a:t>patient and doctor Register page:-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28700" y="2122877"/>
            <a:ext cx="16230600" cy="7861729"/>
          </a:xfrm>
          <a:custGeom>
            <a:avLst/>
            <a:gdLst/>
            <a:ahLst/>
            <a:cxnLst/>
            <a:rect r="r" b="b" t="t" l="l"/>
            <a:pathLst>
              <a:path h="7861729" w="16230600">
                <a:moveTo>
                  <a:pt x="0" y="0"/>
                </a:moveTo>
                <a:lnTo>
                  <a:pt x="16230600" y="0"/>
                </a:lnTo>
                <a:lnTo>
                  <a:pt x="16230600" y="7861729"/>
                </a:lnTo>
                <a:lnTo>
                  <a:pt x="0" y="78617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6071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801410"/>
            <a:ext cx="485534" cy="454581"/>
          </a:xfrm>
          <a:custGeom>
            <a:avLst/>
            <a:gdLst/>
            <a:ahLst/>
            <a:cxnLst/>
            <a:rect r="r" b="b" t="t" l="l"/>
            <a:pathLst>
              <a:path h="454581" w="485534">
                <a:moveTo>
                  <a:pt x="0" y="0"/>
                </a:moveTo>
                <a:lnTo>
                  <a:pt x="485534" y="0"/>
                </a:lnTo>
                <a:lnTo>
                  <a:pt x="485534" y="454580"/>
                </a:lnTo>
                <a:lnTo>
                  <a:pt x="0" y="4545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19499" y="772809"/>
            <a:ext cx="27002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Get Doctors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-7777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53386" y="916112"/>
            <a:ext cx="205914" cy="20591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15131" y="916112"/>
            <a:ext cx="205914" cy="20591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76875" y="916112"/>
            <a:ext cx="205914" cy="20591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71FD">
                <a:alpha val="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1222679" y="7006921"/>
            <a:ext cx="4502759" cy="4502759"/>
          </a:xfrm>
          <a:custGeom>
            <a:avLst/>
            <a:gdLst/>
            <a:ahLst/>
            <a:cxnLst/>
            <a:rect r="r" b="b" t="t" l="l"/>
            <a:pathLst>
              <a:path h="4502759" w="4502759">
                <a:moveTo>
                  <a:pt x="0" y="0"/>
                </a:moveTo>
                <a:lnTo>
                  <a:pt x="4502758" y="0"/>
                </a:lnTo>
                <a:lnTo>
                  <a:pt x="4502758" y="4502758"/>
                </a:lnTo>
                <a:lnTo>
                  <a:pt x="0" y="45027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978364" y="3492585"/>
            <a:ext cx="8331271" cy="3063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64"/>
              </a:lnSpc>
            </a:pPr>
            <a:r>
              <a:rPr lang="en-US" sz="8617">
                <a:solidFill>
                  <a:srgbClr val="8871FD"/>
                </a:solidFill>
                <a:latin typeface="Poppins Bold"/>
              </a:rPr>
              <a:t>patient panel </a:t>
            </a:r>
            <a:r>
              <a:rPr lang="en-US" sz="8617">
                <a:solidFill>
                  <a:srgbClr val="4DC5EF"/>
                </a:solidFill>
                <a:latin typeface="Poppins Bold"/>
              </a:rPr>
              <a:t>Screenshots</a:t>
            </a:r>
          </a:p>
        </p:txBody>
      </p:sp>
      <p:sp>
        <p:nvSpPr>
          <p:cNvPr name="AutoShape 14" id="14"/>
          <p:cNvSpPr/>
          <p:nvPr/>
        </p:nvSpPr>
        <p:spPr>
          <a:xfrm flipV="true">
            <a:off x="4978364" y="6981630"/>
            <a:ext cx="8331372" cy="25291"/>
          </a:xfrm>
          <a:prstGeom prst="line">
            <a:avLst/>
          </a:prstGeom>
          <a:ln cap="rnd" w="38100">
            <a:solidFill>
              <a:srgbClr val="8871F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801410"/>
            <a:ext cx="485534" cy="454581"/>
          </a:xfrm>
          <a:custGeom>
            <a:avLst/>
            <a:gdLst/>
            <a:ahLst/>
            <a:cxnLst/>
            <a:rect r="r" b="b" t="t" l="l"/>
            <a:pathLst>
              <a:path h="454581" w="485534">
                <a:moveTo>
                  <a:pt x="0" y="0"/>
                </a:moveTo>
                <a:lnTo>
                  <a:pt x="485534" y="0"/>
                </a:lnTo>
                <a:lnTo>
                  <a:pt x="485534" y="454580"/>
                </a:lnTo>
                <a:lnTo>
                  <a:pt x="0" y="4545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19499" y="772809"/>
            <a:ext cx="27002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Get Doctors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-7777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53386" y="916112"/>
            <a:ext cx="205914" cy="20591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15131" y="916112"/>
            <a:ext cx="205914" cy="20591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76875" y="916112"/>
            <a:ext cx="205914" cy="20591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71FD">
                <a:alpha val="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1222679" y="7006921"/>
            <a:ext cx="4502759" cy="4502759"/>
          </a:xfrm>
          <a:custGeom>
            <a:avLst/>
            <a:gdLst/>
            <a:ahLst/>
            <a:cxnLst/>
            <a:rect r="r" b="b" t="t" l="l"/>
            <a:pathLst>
              <a:path h="4502759" w="4502759">
                <a:moveTo>
                  <a:pt x="0" y="0"/>
                </a:moveTo>
                <a:lnTo>
                  <a:pt x="4502758" y="0"/>
                </a:lnTo>
                <a:lnTo>
                  <a:pt x="4502758" y="4502758"/>
                </a:lnTo>
                <a:lnTo>
                  <a:pt x="0" y="45027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413582"/>
            <a:ext cx="8309914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Poppins Bold"/>
              </a:rPr>
              <a:t>Patient Appointments :-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28700" y="2122877"/>
            <a:ext cx="16230600" cy="7861729"/>
          </a:xfrm>
          <a:custGeom>
            <a:avLst/>
            <a:gdLst/>
            <a:ahLst/>
            <a:cxnLst/>
            <a:rect r="r" b="b" t="t" l="l"/>
            <a:pathLst>
              <a:path h="7861729" w="16230600">
                <a:moveTo>
                  <a:pt x="0" y="0"/>
                </a:moveTo>
                <a:lnTo>
                  <a:pt x="16230600" y="0"/>
                </a:lnTo>
                <a:lnTo>
                  <a:pt x="16230600" y="7861729"/>
                </a:lnTo>
                <a:lnTo>
                  <a:pt x="0" y="78617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3174" r="0" b="-2896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801410"/>
            <a:ext cx="485534" cy="454581"/>
          </a:xfrm>
          <a:custGeom>
            <a:avLst/>
            <a:gdLst/>
            <a:ahLst/>
            <a:cxnLst/>
            <a:rect r="r" b="b" t="t" l="l"/>
            <a:pathLst>
              <a:path h="454581" w="485534">
                <a:moveTo>
                  <a:pt x="0" y="0"/>
                </a:moveTo>
                <a:lnTo>
                  <a:pt x="485534" y="0"/>
                </a:lnTo>
                <a:lnTo>
                  <a:pt x="485534" y="454580"/>
                </a:lnTo>
                <a:lnTo>
                  <a:pt x="0" y="4545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19499" y="772809"/>
            <a:ext cx="27002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Get Doctors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-7777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53386" y="916112"/>
            <a:ext cx="205914" cy="20591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15131" y="916112"/>
            <a:ext cx="205914" cy="20591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76875" y="916112"/>
            <a:ext cx="205914" cy="20591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71FD">
                <a:alpha val="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1222679" y="7006921"/>
            <a:ext cx="4502759" cy="4502759"/>
          </a:xfrm>
          <a:custGeom>
            <a:avLst/>
            <a:gdLst/>
            <a:ahLst/>
            <a:cxnLst/>
            <a:rect r="r" b="b" t="t" l="l"/>
            <a:pathLst>
              <a:path h="4502759" w="4502759">
                <a:moveTo>
                  <a:pt x="0" y="0"/>
                </a:moveTo>
                <a:lnTo>
                  <a:pt x="4502758" y="0"/>
                </a:lnTo>
                <a:lnTo>
                  <a:pt x="4502758" y="4502758"/>
                </a:lnTo>
                <a:lnTo>
                  <a:pt x="0" y="45027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413582"/>
            <a:ext cx="8309914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Poppins Bold"/>
              </a:rPr>
              <a:t>Patient Feedbacks :-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28700" y="2122877"/>
            <a:ext cx="16230600" cy="7861729"/>
          </a:xfrm>
          <a:custGeom>
            <a:avLst/>
            <a:gdLst/>
            <a:ahLst/>
            <a:cxnLst/>
            <a:rect r="r" b="b" t="t" l="l"/>
            <a:pathLst>
              <a:path h="7861729" w="16230600">
                <a:moveTo>
                  <a:pt x="0" y="0"/>
                </a:moveTo>
                <a:lnTo>
                  <a:pt x="16230600" y="0"/>
                </a:lnTo>
                <a:lnTo>
                  <a:pt x="16230600" y="7861729"/>
                </a:lnTo>
                <a:lnTo>
                  <a:pt x="0" y="78617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6071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801410"/>
            <a:ext cx="485534" cy="454581"/>
          </a:xfrm>
          <a:custGeom>
            <a:avLst/>
            <a:gdLst/>
            <a:ahLst/>
            <a:cxnLst/>
            <a:rect r="r" b="b" t="t" l="l"/>
            <a:pathLst>
              <a:path h="454581" w="485534">
                <a:moveTo>
                  <a:pt x="0" y="0"/>
                </a:moveTo>
                <a:lnTo>
                  <a:pt x="485534" y="0"/>
                </a:lnTo>
                <a:lnTo>
                  <a:pt x="485534" y="454580"/>
                </a:lnTo>
                <a:lnTo>
                  <a:pt x="0" y="4545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19499" y="772809"/>
            <a:ext cx="27002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Get Doctors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-7777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53386" y="916112"/>
            <a:ext cx="205914" cy="20591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15131" y="916112"/>
            <a:ext cx="205914" cy="20591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76875" y="916112"/>
            <a:ext cx="205914" cy="20591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71FD">
                <a:alpha val="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1222679" y="7006921"/>
            <a:ext cx="4502759" cy="4502759"/>
          </a:xfrm>
          <a:custGeom>
            <a:avLst/>
            <a:gdLst/>
            <a:ahLst/>
            <a:cxnLst/>
            <a:rect r="r" b="b" t="t" l="l"/>
            <a:pathLst>
              <a:path h="4502759" w="4502759">
                <a:moveTo>
                  <a:pt x="0" y="0"/>
                </a:moveTo>
                <a:lnTo>
                  <a:pt x="4502758" y="0"/>
                </a:lnTo>
                <a:lnTo>
                  <a:pt x="4502758" y="4502758"/>
                </a:lnTo>
                <a:lnTo>
                  <a:pt x="0" y="45027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413582"/>
            <a:ext cx="8309914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Poppins Bold"/>
              </a:rPr>
              <a:t>Patient Profile:-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28700" y="2122877"/>
            <a:ext cx="16230600" cy="7861729"/>
          </a:xfrm>
          <a:custGeom>
            <a:avLst/>
            <a:gdLst/>
            <a:ahLst/>
            <a:cxnLst/>
            <a:rect r="r" b="b" t="t" l="l"/>
            <a:pathLst>
              <a:path h="7861729" w="16230600">
                <a:moveTo>
                  <a:pt x="0" y="0"/>
                </a:moveTo>
                <a:lnTo>
                  <a:pt x="16230600" y="0"/>
                </a:lnTo>
                <a:lnTo>
                  <a:pt x="16230600" y="7861729"/>
                </a:lnTo>
                <a:lnTo>
                  <a:pt x="0" y="78617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3174" r="0" b="-2896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801410"/>
            <a:ext cx="485534" cy="454581"/>
          </a:xfrm>
          <a:custGeom>
            <a:avLst/>
            <a:gdLst/>
            <a:ahLst/>
            <a:cxnLst/>
            <a:rect r="r" b="b" t="t" l="l"/>
            <a:pathLst>
              <a:path h="454581" w="485534">
                <a:moveTo>
                  <a:pt x="0" y="0"/>
                </a:moveTo>
                <a:lnTo>
                  <a:pt x="485534" y="0"/>
                </a:lnTo>
                <a:lnTo>
                  <a:pt x="485534" y="454580"/>
                </a:lnTo>
                <a:lnTo>
                  <a:pt x="0" y="4545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19499" y="772809"/>
            <a:ext cx="27002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Get Doctors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0"/>
                </a:moveTo>
                <a:lnTo>
                  <a:pt x="0" y="18288000"/>
                </a:lnTo>
                <a:lnTo>
                  <a:pt x="10287000" y="18288000"/>
                </a:lnTo>
                <a:lnTo>
                  <a:pt x="1028700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7777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53386" y="916112"/>
            <a:ext cx="205914" cy="20591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15131" y="916112"/>
            <a:ext cx="205914" cy="20591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76875" y="916112"/>
            <a:ext cx="205914" cy="20591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71FD">
                <a:alpha val="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2057400" y="816642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489325" y="593900"/>
            <a:ext cx="1588971" cy="869600"/>
          </a:xfrm>
          <a:custGeom>
            <a:avLst/>
            <a:gdLst/>
            <a:ahLst/>
            <a:cxnLst/>
            <a:rect r="r" b="b" t="t" l="l"/>
            <a:pathLst>
              <a:path h="869600" w="1588971">
                <a:moveTo>
                  <a:pt x="0" y="0"/>
                </a:moveTo>
                <a:lnTo>
                  <a:pt x="1588970" y="0"/>
                </a:lnTo>
                <a:lnTo>
                  <a:pt x="1588970" y="869600"/>
                </a:lnTo>
                <a:lnTo>
                  <a:pt x="0" y="86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2057400" y="3356108"/>
            <a:ext cx="8925115" cy="8925115"/>
          </a:xfrm>
          <a:custGeom>
            <a:avLst/>
            <a:gdLst/>
            <a:ahLst/>
            <a:cxnLst/>
            <a:rect r="r" b="b" t="t" l="l"/>
            <a:pathLst>
              <a:path h="8925115" w="8925115">
                <a:moveTo>
                  <a:pt x="0" y="0"/>
                </a:moveTo>
                <a:lnTo>
                  <a:pt x="8925115" y="0"/>
                </a:lnTo>
                <a:lnTo>
                  <a:pt x="8925115" y="8925115"/>
                </a:lnTo>
                <a:lnTo>
                  <a:pt x="0" y="89251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619499" y="2408684"/>
            <a:ext cx="6457862" cy="6457862"/>
            <a:chOff x="0" y="0"/>
            <a:chExt cx="8610482" cy="8610482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8610482" cy="8610482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274661" y="274677"/>
              <a:ext cx="8061161" cy="8061129"/>
              <a:chOff x="0" y="0"/>
              <a:chExt cx="6350000" cy="6349975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-24906" t="0" r="-24906" b="0"/>
                </a:stretch>
              </a:blipFill>
            </p:spPr>
          </p:sp>
        </p:grpSp>
      </p:grpSp>
      <p:grpSp>
        <p:nvGrpSpPr>
          <p:cNvPr name="Group 21" id="21"/>
          <p:cNvGrpSpPr/>
          <p:nvPr/>
        </p:nvGrpSpPr>
        <p:grpSpPr>
          <a:xfrm rot="0">
            <a:off x="6867715" y="3356108"/>
            <a:ext cx="1265177" cy="1265177"/>
            <a:chOff x="0" y="0"/>
            <a:chExt cx="1686903" cy="1686903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1686903" cy="1686903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64FB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Freeform 25" id="25"/>
            <p:cNvSpPr/>
            <p:nvPr/>
          </p:nvSpPr>
          <p:spPr>
            <a:xfrm flipH="false" flipV="false" rot="0">
              <a:off x="380805" y="561816"/>
              <a:ext cx="925292" cy="563272"/>
            </a:xfrm>
            <a:custGeom>
              <a:avLst/>
              <a:gdLst/>
              <a:ahLst/>
              <a:cxnLst/>
              <a:rect r="r" b="b" t="t" l="l"/>
              <a:pathLst>
                <a:path h="563272" w="925292">
                  <a:moveTo>
                    <a:pt x="0" y="0"/>
                  </a:moveTo>
                  <a:lnTo>
                    <a:pt x="925292" y="0"/>
                  </a:lnTo>
                  <a:lnTo>
                    <a:pt x="925292" y="563271"/>
                  </a:lnTo>
                  <a:lnTo>
                    <a:pt x="0" y="563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26" id="26"/>
          <p:cNvSpPr/>
          <p:nvPr/>
        </p:nvSpPr>
        <p:spPr>
          <a:xfrm>
            <a:off x="8801102" y="2964821"/>
            <a:ext cx="2130641" cy="0"/>
          </a:xfrm>
          <a:prstGeom prst="line">
            <a:avLst/>
          </a:prstGeom>
          <a:ln cap="rnd" w="38100">
            <a:solidFill>
              <a:srgbClr val="7E64F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7" id="27"/>
          <p:cNvGrpSpPr/>
          <p:nvPr/>
        </p:nvGrpSpPr>
        <p:grpSpPr>
          <a:xfrm rot="0">
            <a:off x="8801059" y="3660011"/>
            <a:ext cx="216959" cy="216959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8801059" y="5134643"/>
            <a:ext cx="216959" cy="216959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8801144" y="2136710"/>
            <a:ext cx="7107611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9"/>
              </a:lnSpc>
            </a:pPr>
            <a:r>
              <a:rPr lang="en-US" sz="5499">
                <a:solidFill>
                  <a:srgbClr val="000000"/>
                </a:solidFill>
                <a:latin typeface="Montserrat Classic Bold"/>
              </a:rPr>
              <a:t>Need Of System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447929" y="4104919"/>
            <a:ext cx="7984432" cy="674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Patients easily find suitable doctors; our platform centralizes searches based on preferences, including specialization and location.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447929" y="5579551"/>
            <a:ext cx="7267202" cy="674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Patients book appointments online; doctors efficiently manage schedules, reducing overbooking and missed appointments.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447929" y="3571356"/>
            <a:ext cx="4192718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 Classic Bold"/>
              </a:rPr>
              <a:t>Enhanced Accessibility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447929" y="5045988"/>
            <a:ext cx="4192718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 Classic Bold"/>
              </a:rPr>
              <a:t>Appointment Management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8801102" y="6609275"/>
            <a:ext cx="216959" cy="216959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9447971" y="7054183"/>
            <a:ext cx="7134817" cy="1017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Seamless channels enable patients to convey concerns and feedback, fostering collaborative relationships and satisfaction.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447971" y="6520620"/>
            <a:ext cx="6233447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 Classic Bold"/>
              </a:rPr>
              <a:t>Improved Patient-Doctor Communication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8801059" y="8407757"/>
            <a:ext cx="216959" cy="216959"/>
            <a:chOff x="0" y="0"/>
            <a:chExt cx="812800" cy="8128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9447929" y="8852665"/>
            <a:ext cx="7267202" cy="674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Patient reviews promote trust; doctors receive feedback for continuous improvement, enhancing healthcare transparency.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447929" y="8319102"/>
            <a:ext cx="346447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 Classic Bold"/>
              </a:rPr>
              <a:t>Transparency </a:t>
            </a:r>
          </a:p>
        </p:txBody>
      </p:sp>
      <p:sp>
        <p:nvSpPr>
          <p:cNvPr name="Freeform 48" id="48"/>
          <p:cNvSpPr/>
          <p:nvPr/>
        </p:nvSpPr>
        <p:spPr>
          <a:xfrm flipH="false" flipV="false" rot="0">
            <a:off x="1028700" y="801410"/>
            <a:ext cx="485534" cy="454581"/>
          </a:xfrm>
          <a:custGeom>
            <a:avLst/>
            <a:gdLst/>
            <a:ahLst/>
            <a:cxnLst/>
            <a:rect r="r" b="b" t="t" l="l"/>
            <a:pathLst>
              <a:path h="454581" w="485534">
                <a:moveTo>
                  <a:pt x="0" y="0"/>
                </a:moveTo>
                <a:lnTo>
                  <a:pt x="485534" y="0"/>
                </a:lnTo>
                <a:lnTo>
                  <a:pt x="485534" y="454580"/>
                </a:lnTo>
                <a:lnTo>
                  <a:pt x="0" y="45458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9" id="49"/>
          <p:cNvSpPr txBox="true"/>
          <p:nvPr/>
        </p:nvSpPr>
        <p:spPr>
          <a:xfrm rot="0">
            <a:off x="1619499" y="772809"/>
            <a:ext cx="27002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Get Doctors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-7777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53386" y="916112"/>
            <a:ext cx="205914" cy="20591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15131" y="916112"/>
            <a:ext cx="205914" cy="20591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76875" y="916112"/>
            <a:ext cx="205914" cy="20591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71FD">
                <a:alpha val="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1222679" y="7006921"/>
            <a:ext cx="4502759" cy="4502759"/>
          </a:xfrm>
          <a:custGeom>
            <a:avLst/>
            <a:gdLst/>
            <a:ahLst/>
            <a:cxnLst/>
            <a:rect r="r" b="b" t="t" l="l"/>
            <a:pathLst>
              <a:path h="4502759" w="4502759">
                <a:moveTo>
                  <a:pt x="0" y="0"/>
                </a:moveTo>
                <a:lnTo>
                  <a:pt x="4502758" y="0"/>
                </a:lnTo>
                <a:lnTo>
                  <a:pt x="4502758" y="4502758"/>
                </a:lnTo>
                <a:lnTo>
                  <a:pt x="0" y="45027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978364" y="3492585"/>
            <a:ext cx="8331271" cy="3063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64"/>
              </a:lnSpc>
            </a:pPr>
            <a:r>
              <a:rPr lang="en-US" sz="8617">
                <a:solidFill>
                  <a:srgbClr val="8871FD"/>
                </a:solidFill>
                <a:latin typeface="Poppins Bold"/>
              </a:rPr>
              <a:t>Doctor panel </a:t>
            </a:r>
            <a:r>
              <a:rPr lang="en-US" sz="8617">
                <a:solidFill>
                  <a:srgbClr val="4DC5EF"/>
                </a:solidFill>
                <a:latin typeface="Poppins Bold"/>
              </a:rPr>
              <a:t>Screenshots</a:t>
            </a:r>
          </a:p>
        </p:txBody>
      </p:sp>
      <p:sp>
        <p:nvSpPr>
          <p:cNvPr name="AutoShape 14" id="14"/>
          <p:cNvSpPr/>
          <p:nvPr/>
        </p:nvSpPr>
        <p:spPr>
          <a:xfrm flipV="true">
            <a:off x="4978364" y="6981630"/>
            <a:ext cx="8331372" cy="25291"/>
          </a:xfrm>
          <a:prstGeom prst="line">
            <a:avLst/>
          </a:prstGeom>
          <a:ln cap="rnd" w="38100">
            <a:solidFill>
              <a:srgbClr val="8871F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801410"/>
            <a:ext cx="485534" cy="454581"/>
          </a:xfrm>
          <a:custGeom>
            <a:avLst/>
            <a:gdLst/>
            <a:ahLst/>
            <a:cxnLst/>
            <a:rect r="r" b="b" t="t" l="l"/>
            <a:pathLst>
              <a:path h="454581" w="485534">
                <a:moveTo>
                  <a:pt x="0" y="0"/>
                </a:moveTo>
                <a:lnTo>
                  <a:pt x="485534" y="0"/>
                </a:lnTo>
                <a:lnTo>
                  <a:pt x="485534" y="454580"/>
                </a:lnTo>
                <a:lnTo>
                  <a:pt x="0" y="4545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19499" y="772809"/>
            <a:ext cx="27002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Get Doctors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-7777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53386" y="916112"/>
            <a:ext cx="205914" cy="20591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15131" y="916112"/>
            <a:ext cx="205914" cy="20591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76875" y="916112"/>
            <a:ext cx="205914" cy="20591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71FD">
                <a:alpha val="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1222679" y="7006921"/>
            <a:ext cx="4502759" cy="4502759"/>
          </a:xfrm>
          <a:custGeom>
            <a:avLst/>
            <a:gdLst/>
            <a:ahLst/>
            <a:cxnLst/>
            <a:rect r="r" b="b" t="t" l="l"/>
            <a:pathLst>
              <a:path h="4502759" w="4502759">
                <a:moveTo>
                  <a:pt x="0" y="0"/>
                </a:moveTo>
                <a:lnTo>
                  <a:pt x="4502758" y="0"/>
                </a:lnTo>
                <a:lnTo>
                  <a:pt x="4502758" y="4502758"/>
                </a:lnTo>
                <a:lnTo>
                  <a:pt x="0" y="45027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413582"/>
            <a:ext cx="8309914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Poppins Bold"/>
              </a:rPr>
              <a:t>Doctor Appointments :-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28700" y="2122877"/>
            <a:ext cx="16230600" cy="7861729"/>
          </a:xfrm>
          <a:custGeom>
            <a:avLst/>
            <a:gdLst/>
            <a:ahLst/>
            <a:cxnLst/>
            <a:rect r="r" b="b" t="t" l="l"/>
            <a:pathLst>
              <a:path h="7861729" w="16230600">
                <a:moveTo>
                  <a:pt x="0" y="0"/>
                </a:moveTo>
                <a:lnTo>
                  <a:pt x="16230600" y="0"/>
                </a:lnTo>
                <a:lnTo>
                  <a:pt x="16230600" y="7861729"/>
                </a:lnTo>
                <a:lnTo>
                  <a:pt x="0" y="78617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6071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801410"/>
            <a:ext cx="485534" cy="454581"/>
          </a:xfrm>
          <a:custGeom>
            <a:avLst/>
            <a:gdLst/>
            <a:ahLst/>
            <a:cxnLst/>
            <a:rect r="r" b="b" t="t" l="l"/>
            <a:pathLst>
              <a:path h="454581" w="485534">
                <a:moveTo>
                  <a:pt x="0" y="0"/>
                </a:moveTo>
                <a:lnTo>
                  <a:pt x="485534" y="0"/>
                </a:lnTo>
                <a:lnTo>
                  <a:pt x="485534" y="454580"/>
                </a:lnTo>
                <a:lnTo>
                  <a:pt x="0" y="4545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19499" y="772809"/>
            <a:ext cx="27002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Get Doctors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-7777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53386" y="916112"/>
            <a:ext cx="205914" cy="20591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15131" y="916112"/>
            <a:ext cx="205914" cy="20591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76875" y="916112"/>
            <a:ext cx="205914" cy="20591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71FD">
                <a:alpha val="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1222679" y="7006921"/>
            <a:ext cx="4502759" cy="4502759"/>
          </a:xfrm>
          <a:custGeom>
            <a:avLst/>
            <a:gdLst/>
            <a:ahLst/>
            <a:cxnLst/>
            <a:rect r="r" b="b" t="t" l="l"/>
            <a:pathLst>
              <a:path h="4502759" w="4502759">
                <a:moveTo>
                  <a:pt x="0" y="0"/>
                </a:moveTo>
                <a:lnTo>
                  <a:pt x="4502758" y="0"/>
                </a:lnTo>
                <a:lnTo>
                  <a:pt x="4502758" y="4502758"/>
                </a:lnTo>
                <a:lnTo>
                  <a:pt x="0" y="45027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413582"/>
            <a:ext cx="8309914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Poppins Bold"/>
              </a:rPr>
              <a:t>Doctor Feedbacks :-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28700" y="2122877"/>
            <a:ext cx="16230600" cy="7861729"/>
          </a:xfrm>
          <a:custGeom>
            <a:avLst/>
            <a:gdLst/>
            <a:ahLst/>
            <a:cxnLst/>
            <a:rect r="r" b="b" t="t" l="l"/>
            <a:pathLst>
              <a:path h="7861729" w="16230600">
                <a:moveTo>
                  <a:pt x="0" y="0"/>
                </a:moveTo>
                <a:lnTo>
                  <a:pt x="16230600" y="0"/>
                </a:lnTo>
                <a:lnTo>
                  <a:pt x="16230600" y="7861729"/>
                </a:lnTo>
                <a:lnTo>
                  <a:pt x="0" y="78617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3174" r="0" b="-2896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801410"/>
            <a:ext cx="485534" cy="454581"/>
          </a:xfrm>
          <a:custGeom>
            <a:avLst/>
            <a:gdLst/>
            <a:ahLst/>
            <a:cxnLst/>
            <a:rect r="r" b="b" t="t" l="l"/>
            <a:pathLst>
              <a:path h="454581" w="485534">
                <a:moveTo>
                  <a:pt x="0" y="0"/>
                </a:moveTo>
                <a:lnTo>
                  <a:pt x="485534" y="0"/>
                </a:lnTo>
                <a:lnTo>
                  <a:pt x="485534" y="454580"/>
                </a:lnTo>
                <a:lnTo>
                  <a:pt x="0" y="4545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19499" y="772809"/>
            <a:ext cx="27002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Get Doctors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-7777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53386" y="916112"/>
            <a:ext cx="205914" cy="20591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15131" y="916112"/>
            <a:ext cx="205914" cy="20591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76875" y="916112"/>
            <a:ext cx="205914" cy="20591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71FD">
                <a:alpha val="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1222679" y="7006921"/>
            <a:ext cx="4502759" cy="4502759"/>
          </a:xfrm>
          <a:custGeom>
            <a:avLst/>
            <a:gdLst/>
            <a:ahLst/>
            <a:cxnLst/>
            <a:rect r="r" b="b" t="t" l="l"/>
            <a:pathLst>
              <a:path h="4502759" w="4502759">
                <a:moveTo>
                  <a:pt x="0" y="0"/>
                </a:moveTo>
                <a:lnTo>
                  <a:pt x="4502758" y="0"/>
                </a:lnTo>
                <a:lnTo>
                  <a:pt x="4502758" y="4502758"/>
                </a:lnTo>
                <a:lnTo>
                  <a:pt x="0" y="45027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413582"/>
            <a:ext cx="8309914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Poppins Bold"/>
              </a:rPr>
              <a:t>Doctor Skills :-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28700" y="2122877"/>
            <a:ext cx="16230600" cy="7861729"/>
          </a:xfrm>
          <a:custGeom>
            <a:avLst/>
            <a:gdLst/>
            <a:ahLst/>
            <a:cxnLst/>
            <a:rect r="r" b="b" t="t" l="l"/>
            <a:pathLst>
              <a:path h="7861729" w="16230600">
                <a:moveTo>
                  <a:pt x="0" y="0"/>
                </a:moveTo>
                <a:lnTo>
                  <a:pt x="16230600" y="0"/>
                </a:lnTo>
                <a:lnTo>
                  <a:pt x="16230600" y="7861729"/>
                </a:lnTo>
                <a:lnTo>
                  <a:pt x="0" y="78617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6071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801410"/>
            <a:ext cx="485534" cy="454581"/>
          </a:xfrm>
          <a:custGeom>
            <a:avLst/>
            <a:gdLst/>
            <a:ahLst/>
            <a:cxnLst/>
            <a:rect r="r" b="b" t="t" l="l"/>
            <a:pathLst>
              <a:path h="454581" w="485534">
                <a:moveTo>
                  <a:pt x="0" y="0"/>
                </a:moveTo>
                <a:lnTo>
                  <a:pt x="485534" y="0"/>
                </a:lnTo>
                <a:lnTo>
                  <a:pt x="485534" y="454580"/>
                </a:lnTo>
                <a:lnTo>
                  <a:pt x="0" y="4545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19499" y="772809"/>
            <a:ext cx="27002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Get Doctors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-7777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53386" y="916112"/>
            <a:ext cx="205914" cy="20591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15131" y="916112"/>
            <a:ext cx="205914" cy="20591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76875" y="916112"/>
            <a:ext cx="205914" cy="20591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71FD">
                <a:alpha val="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1222679" y="7006921"/>
            <a:ext cx="4502759" cy="4502759"/>
          </a:xfrm>
          <a:custGeom>
            <a:avLst/>
            <a:gdLst/>
            <a:ahLst/>
            <a:cxnLst/>
            <a:rect r="r" b="b" t="t" l="l"/>
            <a:pathLst>
              <a:path h="4502759" w="4502759">
                <a:moveTo>
                  <a:pt x="0" y="0"/>
                </a:moveTo>
                <a:lnTo>
                  <a:pt x="4502758" y="0"/>
                </a:lnTo>
                <a:lnTo>
                  <a:pt x="4502758" y="4502758"/>
                </a:lnTo>
                <a:lnTo>
                  <a:pt x="0" y="45027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413582"/>
            <a:ext cx="8309914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Poppins Bold"/>
              </a:rPr>
              <a:t>Doctor profile :-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28700" y="2122877"/>
            <a:ext cx="16230600" cy="7861729"/>
          </a:xfrm>
          <a:custGeom>
            <a:avLst/>
            <a:gdLst/>
            <a:ahLst/>
            <a:cxnLst/>
            <a:rect r="r" b="b" t="t" l="l"/>
            <a:pathLst>
              <a:path h="7861729" w="16230600">
                <a:moveTo>
                  <a:pt x="0" y="0"/>
                </a:moveTo>
                <a:lnTo>
                  <a:pt x="16230600" y="0"/>
                </a:lnTo>
                <a:lnTo>
                  <a:pt x="16230600" y="7861729"/>
                </a:lnTo>
                <a:lnTo>
                  <a:pt x="0" y="78617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5546" r="0" b="-525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801410"/>
            <a:ext cx="485534" cy="454581"/>
          </a:xfrm>
          <a:custGeom>
            <a:avLst/>
            <a:gdLst/>
            <a:ahLst/>
            <a:cxnLst/>
            <a:rect r="r" b="b" t="t" l="l"/>
            <a:pathLst>
              <a:path h="454581" w="485534">
                <a:moveTo>
                  <a:pt x="0" y="0"/>
                </a:moveTo>
                <a:lnTo>
                  <a:pt x="485534" y="0"/>
                </a:lnTo>
                <a:lnTo>
                  <a:pt x="485534" y="454580"/>
                </a:lnTo>
                <a:lnTo>
                  <a:pt x="0" y="4545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19499" y="772809"/>
            <a:ext cx="27002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Get Doctors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-7777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53386" y="916112"/>
            <a:ext cx="205914" cy="20591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15131" y="916112"/>
            <a:ext cx="205914" cy="20591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76875" y="916112"/>
            <a:ext cx="205914" cy="20591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71FD">
                <a:alpha val="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1222679" y="7006921"/>
            <a:ext cx="4502759" cy="4502759"/>
          </a:xfrm>
          <a:custGeom>
            <a:avLst/>
            <a:gdLst/>
            <a:ahLst/>
            <a:cxnLst/>
            <a:rect r="r" b="b" t="t" l="l"/>
            <a:pathLst>
              <a:path h="4502759" w="4502759">
                <a:moveTo>
                  <a:pt x="0" y="0"/>
                </a:moveTo>
                <a:lnTo>
                  <a:pt x="4502758" y="0"/>
                </a:lnTo>
                <a:lnTo>
                  <a:pt x="4502758" y="4502758"/>
                </a:lnTo>
                <a:lnTo>
                  <a:pt x="0" y="45027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978364" y="3492585"/>
            <a:ext cx="8331271" cy="3063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64"/>
              </a:lnSpc>
            </a:pPr>
            <a:r>
              <a:rPr lang="en-US" sz="8617">
                <a:solidFill>
                  <a:srgbClr val="8871FD"/>
                </a:solidFill>
                <a:latin typeface="Poppins Bold"/>
              </a:rPr>
              <a:t>Admin panel </a:t>
            </a:r>
            <a:r>
              <a:rPr lang="en-US" sz="8617">
                <a:solidFill>
                  <a:srgbClr val="4DC5EF"/>
                </a:solidFill>
                <a:latin typeface="Poppins Bold"/>
              </a:rPr>
              <a:t>Screenshots</a:t>
            </a:r>
          </a:p>
        </p:txBody>
      </p:sp>
      <p:sp>
        <p:nvSpPr>
          <p:cNvPr name="AutoShape 14" id="14"/>
          <p:cNvSpPr/>
          <p:nvPr/>
        </p:nvSpPr>
        <p:spPr>
          <a:xfrm flipV="true">
            <a:off x="4978364" y="6981630"/>
            <a:ext cx="8331372" cy="25291"/>
          </a:xfrm>
          <a:prstGeom prst="line">
            <a:avLst/>
          </a:prstGeom>
          <a:ln cap="rnd" w="38100">
            <a:solidFill>
              <a:srgbClr val="8871F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801410"/>
            <a:ext cx="485534" cy="454581"/>
          </a:xfrm>
          <a:custGeom>
            <a:avLst/>
            <a:gdLst/>
            <a:ahLst/>
            <a:cxnLst/>
            <a:rect r="r" b="b" t="t" l="l"/>
            <a:pathLst>
              <a:path h="454581" w="485534">
                <a:moveTo>
                  <a:pt x="0" y="0"/>
                </a:moveTo>
                <a:lnTo>
                  <a:pt x="485534" y="0"/>
                </a:lnTo>
                <a:lnTo>
                  <a:pt x="485534" y="454580"/>
                </a:lnTo>
                <a:lnTo>
                  <a:pt x="0" y="4545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19499" y="772809"/>
            <a:ext cx="27002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Get Doctors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-7777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53386" y="916112"/>
            <a:ext cx="205914" cy="20591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15131" y="916112"/>
            <a:ext cx="205914" cy="20591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76875" y="916112"/>
            <a:ext cx="205914" cy="20591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71FD">
                <a:alpha val="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1222679" y="7006921"/>
            <a:ext cx="4502759" cy="4502759"/>
          </a:xfrm>
          <a:custGeom>
            <a:avLst/>
            <a:gdLst/>
            <a:ahLst/>
            <a:cxnLst/>
            <a:rect r="r" b="b" t="t" l="l"/>
            <a:pathLst>
              <a:path h="4502759" w="4502759">
                <a:moveTo>
                  <a:pt x="0" y="0"/>
                </a:moveTo>
                <a:lnTo>
                  <a:pt x="4502758" y="0"/>
                </a:lnTo>
                <a:lnTo>
                  <a:pt x="4502758" y="4502758"/>
                </a:lnTo>
                <a:lnTo>
                  <a:pt x="0" y="45027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413582"/>
            <a:ext cx="8309914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Poppins Bold"/>
              </a:rPr>
              <a:t>Admin All Doctors :-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28700" y="2122877"/>
            <a:ext cx="16230600" cy="7861729"/>
          </a:xfrm>
          <a:custGeom>
            <a:avLst/>
            <a:gdLst/>
            <a:ahLst/>
            <a:cxnLst/>
            <a:rect r="r" b="b" t="t" l="l"/>
            <a:pathLst>
              <a:path h="7861729" w="16230600">
                <a:moveTo>
                  <a:pt x="0" y="0"/>
                </a:moveTo>
                <a:lnTo>
                  <a:pt x="16230600" y="0"/>
                </a:lnTo>
                <a:lnTo>
                  <a:pt x="16230600" y="7861729"/>
                </a:lnTo>
                <a:lnTo>
                  <a:pt x="0" y="78617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2909" r="0" b="-3162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801410"/>
            <a:ext cx="485534" cy="454581"/>
          </a:xfrm>
          <a:custGeom>
            <a:avLst/>
            <a:gdLst/>
            <a:ahLst/>
            <a:cxnLst/>
            <a:rect r="r" b="b" t="t" l="l"/>
            <a:pathLst>
              <a:path h="454581" w="485534">
                <a:moveTo>
                  <a:pt x="0" y="0"/>
                </a:moveTo>
                <a:lnTo>
                  <a:pt x="485534" y="0"/>
                </a:lnTo>
                <a:lnTo>
                  <a:pt x="485534" y="454580"/>
                </a:lnTo>
                <a:lnTo>
                  <a:pt x="0" y="4545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19499" y="772809"/>
            <a:ext cx="27002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Get Doctors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-7777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53386" y="916112"/>
            <a:ext cx="205914" cy="20591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15131" y="916112"/>
            <a:ext cx="205914" cy="20591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76875" y="916112"/>
            <a:ext cx="205914" cy="20591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71FD">
                <a:alpha val="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1222679" y="7006921"/>
            <a:ext cx="4502759" cy="4502759"/>
          </a:xfrm>
          <a:custGeom>
            <a:avLst/>
            <a:gdLst/>
            <a:ahLst/>
            <a:cxnLst/>
            <a:rect r="r" b="b" t="t" l="l"/>
            <a:pathLst>
              <a:path h="4502759" w="4502759">
                <a:moveTo>
                  <a:pt x="0" y="0"/>
                </a:moveTo>
                <a:lnTo>
                  <a:pt x="4502758" y="0"/>
                </a:lnTo>
                <a:lnTo>
                  <a:pt x="4502758" y="4502758"/>
                </a:lnTo>
                <a:lnTo>
                  <a:pt x="0" y="45027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413582"/>
            <a:ext cx="8309914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Poppins Bold"/>
              </a:rPr>
              <a:t>Admin Approved Doctors :-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28700" y="2122877"/>
            <a:ext cx="16230600" cy="7861729"/>
          </a:xfrm>
          <a:custGeom>
            <a:avLst/>
            <a:gdLst/>
            <a:ahLst/>
            <a:cxnLst/>
            <a:rect r="r" b="b" t="t" l="l"/>
            <a:pathLst>
              <a:path h="7861729" w="16230600">
                <a:moveTo>
                  <a:pt x="0" y="0"/>
                </a:moveTo>
                <a:lnTo>
                  <a:pt x="16230600" y="0"/>
                </a:lnTo>
                <a:lnTo>
                  <a:pt x="16230600" y="7861729"/>
                </a:lnTo>
                <a:lnTo>
                  <a:pt x="0" y="78617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4360" r="0" b="-171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801410"/>
            <a:ext cx="485534" cy="454581"/>
          </a:xfrm>
          <a:custGeom>
            <a:avLst/>
            <a:gdLst/>
            <a:ahLst/>
            <a:cxnLst/>
            <a:rect r="r" b="b" t="t" l="l"/>
            <a:pathLst>
              <a:path h="454581" w="485534">
                <a:moveTo>
                  <a:pt x="0" y="0"/>
                </a:moveTo>
                <a:lnTo>
                  <a:pt x="485534" y="0"/>
                </a:lnTo>
                <a:lnTo>
                  <a:pt x="485534" y="454580"/>
                </a:lnTo>
                <a:lnTo>
                  <a:pt x="0" y="4545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19499" y="772809"/>
            <a:ext cx="27002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Get Doctors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-7777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53386" y="916112"/>
            <a:ext cx="205914" cy="20591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15131" y="916112"/>
            <a:ext cx="205914" cy="20591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76875" y="916112"/>
            <a:ext cx="205914" cy="20591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71FD">
                <a:alpha val="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1222679" y="7006921"/>
            <a:ext cx="4502759" cy="4502759"/>
          </a:xfrm>
          <a:custGeom>
            <a:avLst/>
            <a:gdLst/>
            <a:ahLst/>
            <a:cxnLst/>
            <a:rect r="r" b="b" t="t" l="l"/>
            <a:pathLst>
              <a:path h="4502759" w="4502759">
                <a:moveTo>
                  <a:pt x="0" y="0"/>
                </a:moveTo>
                <a:lnTo>
                  <a:pt x="4502758" y="0"/>
                </a:lnTo>
                <a:lnTo>
                  <a:pt x="4502758" y="4502758"/>
                </a:lnTo>
                <a:lnTo>
                  <a:pt x="0" y="45027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413582"/>
            <a:ext cx="8309914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Poppins Bold"/>
              </a:rPr>
              <a:t>Admin Rejected Doctors :-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28700" y="2122877"/>
            <a:ext cx="16230600" cy="7861729"/>
          </a:xfrm>
          <a:custGeom>
            <a:avLst/>
            <a:gdLst/>
            <a:ahLst/>
            <a:cxnLst/>
            <a:rect r="r" b="b" t="t" l="l"/>
            <a:pathLst>
              <a:path h="7861729" w="16230600">
                <a:moveTo>
                  <a:pt x="0" y="0"/>
                </a:moveTo>
                <a:lnTo>
                  <a:pt x="16230600" y="0"/>
                </a:lnTo>
                <a:lnTo>
                  <a:pt x="16230600" y="7861729"/>
                </a:lnTo>
                <a:lnTo>
                  <a:pt x="0" y="78617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6071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801410"/>
            <a:ext cx="485534" cy="454581"/>
          </a:xfrm>
          <a:custGeom>
            <a:avLst/>
            <a:gdLst/>
            <a:ahLst/>
            <a:cxnLst/>
            <a:rect r="r" b="b" t="t" l="l"/>
            <a:pathLst>
              <a:path h="454581" w="485534">
                <a:moveTo>
                  <a:pt x="0" y="0"/>
                </a:moveTo>
                <a:lnTo>
                  <a:pt x="485534" y="0"/>
                </a:lnTo>
                <a:lnTo>
                  <a:pt x="485534" y="454580"/>
                </a:lnTo>
                <a:lnTo>
                  <a:pt x="0" y="4545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19499" y="772809"/>
            <a:ext cx="27002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Get Doctors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-7777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53386" y="916112"/>
            <a:ext cx="205914" cy="20591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15131" y="916112"/>
            <a:ext cx="205914" cy="20591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76875" y="916112"/>
            <a:ext cx="205914" cy="20591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71FD">
                <a:alpha val="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1222679" y="7006921"/>
            <a:ext cx="4502759" cy="4502759"/>
          </a:xfrm>
          <a:custGeom>
            <a:avLst/>
            <a:gdLst/>
            <a:ahLst/>
            <a:cxnLst/>
            <a:rect r="r" b="b" t="t" l="l"/>
            <a:pathLst>
              <a:path h="4502759" w="4502759">
                <a:moveTo>
                  <a:pt x="0" y="0"/>
                </a:moveTo>
                <a:lnTo>
                  <a:pt x="4502758" y="0"/>
                </a:lnTo>
                <a:lnTo>
                  <a:pt x="4502758" y="4502758"/>
                </a:lnTo>
                <a:lnTo>
                  <a:pt x="0" y="45027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413582"/>
            <a:ext cx="8309914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Poppins Bold"/>
              </a:rPr>
              <a:t>Admin Requested Doctors :-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28700" y="2122877"/>
            <a:ext cx="16230600" cy="7861729"/>
          </a:xfrm>
          <a:custGeom>
            <a:avLst/>
            <a:gdLst/>
            <a:ahLst/>
            <a:cxnLst/>
            <a:rect r="r" b="b" t="t" l="l"/>
            <a:pathLst>
              <a:path h="7861729" w="16230600">
                <a:moveTo>
                  <a:pt x="0" y="0"/>
                </a:moveTo>
                <a:lnTo>
                  <a:pt x="16230600" y="0"/>
                </a:lnTo>
                <a:lnTo>
                  <a:pt x="16230600" y="7861729"/>
                </a:lnTo>
                <a:lnTo>
                  <a:pt x="0" y="78617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2779" r="0" b="-3292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801410"/>
            <a:ext cx="485534" cy="454581"/>
          </a:xfrm>
          <a:custGeom>
            <a:avLst/>
            <a:gdLst/>
            <a:ahLst/>
            <a:cxnLst/>
            <a:rect r="r" b="b" t="t" l="l"/>
            <a:pathLst>
              <a:path h="454581" w="485534">
                <a:moveTo>
                  <a:pt x="0" y="0"/>
                </a:moveTo>
                <a:lnTo>
                  <a:pt x="485534" y="0"/>
                </a:lnTo>
                <a:lnTo>
                  <a:pt x="485534" y="454580"/>
                </a:lnTo>
                <a:lnTo>
                  <a:pt x="0" y="4545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19499" y="772809"/>
            <a:ext cx="27002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Get Doctors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0"/>
                </a:moveTo>
                <a:lnTo>
                  <a:pt x="0" y="18288000"/>
                </a:lnTo>
                <a:lnTo>
                  <a:pt x="10287000" y="18288000"/>
                </a:lnTo>
                <a:lnTo>
                  <a:pt x="1028700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7777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53386" y="916112"/>
            <a:ext cx="205914" cy="20591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15131" y="916112"/>
            <a:ext cx="205914" cy="20591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76875" y="916112"/>
            <a:ext cx="205914" cy="20591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71FD">
                <a:alpha val="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8489325" y="593900"/>
            <a:ext cx="1588971" cy="869600"/>
          </a:xfrm>
          <a:custGeom>
            <a:avLst/>
            <a:gdLst/>
            <a:ahLst/>
            <a:cxnLst/>
            <a:rect r="r" b="b" t="t" l="l"/>
            <a:pathLst>
              <a:path h="869600" w="1588971">
                <a:moveTo>
                  <a:pt x="0" y="0"/>
                </a:moveTo>
                <a:lnTo>
                  <a:pt x="1588970" y="0"/>
                </a:lnTo>
                <a:lnTo>
                  <a:pt x="1588970" y="869600"/>
                </a:lnTo>
                <a:lnTo>
                  <a:pt x="0" y="86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545316" y="3721203"/>
            <a:ext cx="8925115" cy="8925115"/>
          </a:xfrm>
          <a:custGeom>
            <a:avLst/>
            <a:gdLst/>
            <a:ahLst/>
            <a:cxnLst/>
            <a:rect r="r" b="b" t="t" l="l"/>
            <a:pathLst>
              <a:path h="8925115" w="8925115">
                <a:moveTo>
                  <a:pt x="0" y="0"/>
                </a:moveTo>
                <a:lnTo>
                  <a:pt x="8925115" y="0"/>
                </a:lnTo>
                <a:lnTo>
                  <a:pt x="8925115" y="8925115"/>
                </a:lnTo>
                <a:lnTo>
                  <a:pt x="0" y="89251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919013" y="1914569"/>
            <a:ext cx="6457862" cy="645786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125009" y="2120577"/>
            <a:ext cx="6045871" cy="6045847"/>
            <a:chOff x="0" y="0"/>
            <a:chExt cx="6350000" cy="63499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33027" t="0" r="-17065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-2057400" y="816642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0" id="20"/>
          <p:cNvSpPr/>
          <p:nvPr/>
        </p:nvSpPr>
        <p:spPr>
          <a:xfrm>
            <a:off x="2189170" y="3148644"/>
            <a:ext cx="2130641" cy="0"/>
          </a:xfrm>
          <a:prstGeom prst="line">
            <a:avLst/>
          </a:prstGeom>
          <a:ln cap="rnd" w="38100">
            <a:solidFill>
              <a:srgbClr val="4DC5E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/>
          <p:nvPr/>
        </p:nvGrpSpPr>
        <p:grpSpPr>
          <a:xfrm rot="0">
            <a:off x="9765028" y="3139119"/>
            <a:ext cx="1265177" cy="126517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0050632" y="3560481"/>
            <a:ext cx="693969" cy="422454"/>
          </a:xfrm>
          <a:custGeom>
            <a:avLst/>
            <a:gdLst/>
            <a:ahLst/>
            <a:cxnLst/>
            <a:rect r="r" b="b" t="t" l="l"/>
            <a:pathLst>
              <a:path h="422454" w="693969">
                <a:moveTo>
                  <a:pt x="0" y="0"/>
                </a:moveTo>
                <a:lnTo>
                  <a:pt x="693970" y="0"/>
                </a:lnTo>
                <a:lnTo>
                  <a:pt x="693970" y="422454"/>
                </a:lnTo>
                <a:lnTo>
                  <a:pt x="0" y="4224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2189170" y="3771758"/>
            <a:ext cx="216959" cy="216959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2836040" y="4351481"/>
            <a:ext cx="216959" cy="216959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2189212" y="2320533"/>
            <a:ext cx="7107611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9"/>
              </a:lnSpc>
            </a:pPr>
            <a:r>
              <a:rPr lang="en-US" sz="5499">
                <a:solidFill>
                  <a:srgbClr val="7E64FB"/>
                </a:solidFill>
                <a:latin typeface="Montserrat Classic"/>
              </a:rPr>
              <a:t>Technology Stack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836040" y="3628777"/>
            <a:ext cx="5329975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Montserrat Classic Bold"/>
              </a:rPr>
              <a:t>Frontend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482909" y="4262827"/>
            <a:ext cx="346447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 Classic Bold"/>
              </a:rPr>
              <a:t>HTML, CSS and BootStarp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2836040" y="4826890"/>
            <a:ext cx="216959" cy="216959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3482909" y="4738235"/>
            <a:ext cx="346447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 Classic Bold"/>
              </a:rPr>
              <a:t>JSP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2057400" y="5510049"/>
            <a:ext cx="216959" cy="216959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2836040" y="6139619"/>
            <a:ext cx="216959" cy="216959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2704270" y="5367069"/>
            <a:ext cx="5329975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Montserrat Classic Bold"/>
              </a:rPr>
              <a:t>Backend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3482909" y="6050964"/>
            <a:ext cx="346447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 Classic Bold"/>
              </a:rPr>
              <a:t>Servlet, Java EE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2057400" y="6921654"/>
            <a:ext cx="216959" cy="216959"/>
            <a:chOff x="0" y="0"/>
            <a:chExt cx="812800" cy="8128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2836040" y="7551224"/>
            <a:ext cx="216959" cy="216959"/>
            <a:chOff x="0" y="0"/>
            <a:chExt cx="812800" cy="8128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52" id="52"/>
          <p:cNvSpPr txBox="true"/>
          <p:nvPr/>
        </p:nvSpPr>
        <p:spPr>
          <a:xfrm rot="0">
            <a:off x="2704270" y="6778674"/>
            <a:ext cx="5329975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Montserrat Classic Bold"/>
              </a:rPr>
              <a:t>Database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3482909" y="7462569"/>
            <a:ext cx="346447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 Classic Bold"/>
              </a:rPr>
              <a:t>MySQL</a:t>
            </a:r>
          </a:p>
        </p:txBody>
      </p:sp>
      <p:grpSp>
        <p:nvGrpSpPr>
          <p:cNvPr name="Group 54" id="54"/>
          <p:cNvGrpSpPr/>
          <p:nvPr/>
        </p:nvGrpSpPr>
        <p:grpSpPr>
          <a:xfrm rot="0">
            <a:off x="2165880" y="8333260"/>
            <a:ext cx="216959" cy="216959"/>
            <a:chOff x="0" y="0"/>
            <a:chExt cx="812800" cy="8128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2944519" y="8962829"/>
            <a:ext cx="216959" cy="216959"/>
            <a:chOff x="0" y="0"/>
            <a:chExt cx="812800" cy="81280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60" id="60"/>
          <p:cNvSpPr txBox="true"/>
          <p:nvPr/>
        </p:nvSpPr>
        <p:spPr>
          <a:xfrm rot="0">
            <a:off x="2812749" y="8190279"/>
            <a:ext cx="5329975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Montserrat Classic Bold"/>
              </a:rPr>
              <a:t>Server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3591389" y="8874175"/>
            <a:ext cx="346447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 Classic Bold"/>
              </a:rPr>
              <a:t>XAMPP</a:t>
            </a:r>
          </a:p>
        </p:txBody>
      </p:sp>
      <p:grpSp>
        <p:nvGrpSpPr>
          <p:cNvPr name="Group 62" id="62"/>
          <p:cNvGrpSpPr/>
          <p:nvPr/>
        </p:nvGrpSpPr>
        <p:grpSpPr>
          <a:xfrm rot="0">
            <a:off x="2944519" y="9442889"/>
            <a:ext cx="216959" cy="216959"/>
            <a:chOff x="0" y="0"/>
            <a:chExt cx="812800" cy="812800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64" id="6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65" id="65"/>
          <p:cNvSpPr txBox="true"/>
          <p:nvPr/>
        </p:nvSpPr>
        <p:spPr>
          <a:xfrm rot="0">
            <a:off x="3591389" y="9354235"/>
            <a:ext cx="346447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 Classic Bold"/>
              </a:rPr>
              <a:t>Tomcat</a:t>
            </a:r>
          </a:p>
        </p:txBody>
      </p:sp>
      <p:sp>
        <p:nvSpPr>
          <p:cNvPr name="Freeform 66" id="66"/>
          <p:cNvSpPr/>
          <p:nvPr/>
        </p:nvSpPr>
        <p:spPr>
          <a:xfrm flipH="false" flipV="false" rot="0">
            <a:off x="1028700" y="801410"/>
            <a:ext cx="485534" cy="454581"/>
          </a:xfrm>
          <a:custGeom>
            <a:avLst/>
            <a:gdLst/>
            <a:ahLst/>
            <a:cxnLst/>
            <a:rect r="r" b="b" t="t" l="l"/>
            <a:pathLst>
              <a:path h="454581" w="485534">
                <a:moveTo>
                  <a:pt x="0" y="0"/>
                </a:moveTo>
                <a:lnTo>
                  <a:pt x="485534" y="0"/>
                </a:lnTo>
                <a:lnTo>
                  <a:pt x="485534" y="454580"/>
                </a:lnTo>
                <a:lnTo>
                  <a:pt x="0" y="45458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7" id="67"/>
          <p:cNvSpPr txBox="true"/>
          <p:nvPr/>
        </p:nvSpPr>
        <p:spPr>
          <a:xfrm rot="0">
            <a:off x="1619499" y="772809"/>
            <a:ext cx="27002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Get Doctors</a:t>
            </a:r>
          </a:p>
        </p:txBody>
      </p:sp>
    </p:spTree>
  </p:cSld>
  <p:clrMapOvr>
    <a:masterClrMapping/>
  </p:clrMapOvr>
  <p:transition spd="slow">
    <p:push dir="l"/>
  </p:transition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-7777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53386" y="916112"/>
            <a:ext cx="205914" cy="20591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15131" y="916112"/>
            <a:ext cx="205914" cy="20591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76875" y="916112"/>
            <a:ext cx="205914" cy="20591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71FD">
                <a:alpha val="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1222679" y="7006921"/>
            <a:ext cx="4502759" cy="4502759"/>
          </a:xfrm>
          <a:custGeom>
            <a:avLst/>
            <a:gdLst/>
            <a:ahLst/>
            <a:cxnLst/>
            <a:rect r="r" b="b" t="t" l="l"/>
            <a:pathLst>
              <a:path h="4502759" w="4502759">
                <a:moveTo>
                  <a:pt x="0" y="0"/>
                </a:moveTo>
                <a:lnTo>
                  <a:pt x="4502758" y="0"/>
                </a:lnTo>
                <a:lnTo>
                  <a:pt x="4502758" y="4502758"/>
                </a:lnTo>
                <a:lnTo>
                  <a:pt x="0" y="45027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413582"/>
            <a:ext cx="8309914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Poppins Bold"/>
              </a:rPr>
              <a:t>Admin All Patients :-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28700" y="2122877"/>
            <a:ext cx="16230600" cy="7861729"/>
          </a:xfrm>
          <a:custGeom>
            <a:avLst/>
            <a:gdLst/>
            <a:ahLst/>
            <a:cxnLst/>
            <a:rect r="r" b="b" t="t" l="l"/>
            <a:pathLst>
              <a:path h="7861729" w="16230600">
                <a:moveTo>
                  <a:pt x="0" y="0"/>
                </a:moveTo>
                <a:lnTo>
                  <a:pt x="16230600" y="0"/>
                </a:lnTo>
                <a:lnTo>
                  <a:pt x="16230600" y="7861729"/>
                </a:lnTo>
                <a:lnTo>
                  <a:pt x="0" y="78617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5151" r="0" b="-92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801410"/>
            <a:ext cx="485534" cy="454581"/>
          </a:xfrm>
          <a:custGeom>
            <a:avLst/>
            <a:gdLst/>
            <a:ahLst/>
            <a:cxnLst/>
            <a:rect r="r" b="b" t="t" l="l"/>
            <a:pathLst>
              <a:path h="454581" w="485534">
                <a:moveTo>
                  <a:pt x="0" y="0"/>
                </a:moveTo>
                <a:lnTo>
                  <a:pt x="485534" y="0"/>
                </a:lnTo>
                <a:lnTo>
                  <a:pt x="485534" y="454580"/>
                </a:lnTo>
                <a:lnTo>
                  <a:pt x="0" y="4545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19499" y="772809"/>
            <a:ext cx="27002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Get Doctors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-7777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53386" y="916112"/>
            <a:ext cx="205914" cy="20591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15131" y="916112"/>
            <a:ext cx="205914" cy="20591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76875" y="916112"/>
            <a:ext cx="205914" cy="20591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71FD">
                <a:alpha val="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1222679" y="7006921"/>
            <a:ext cx="4502759" cy="4502759"/>
          </a:xfrm>
          <a:custGeom>
            <a:avLst/>
            <a:gdLst/>
            <a:ahLst/>
            <a:cxnLst/>
            <a:rect r="r" b="b" t="t" l="l"/>
            <a:pathLst>
              <a:path h="4502759" w="4502759">
                <a:moveTo>
                  <a:pt x="0" y="0"/>
                </a:moveTo>
                <a:lnTo>
                  <a:pt x="4502758" y="0"/>
                </a:lnTo>
                <a:lnTo>
                  <a:pt x="4502758" y="4502758"/>
                </a:lnTo>
                <a:lnTo>
                  <a:pt x="0" y="45027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413582"/>
            <a:ext cx="8309914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Poppins Bold"/>
              </a:rPr>
              <a:t>Admin Manage Disease :-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28700" y="2122877"/>
            <a:ext cx="16230600" cy="7861729"/>
          </a:xfrm>
          <a:custGeom>
            <a:avLst/>
            <a:gdLst/>
            <a:ahLst/>
            <a:cxnLst/>
            <a:rect r="r" b="b" t="t" l="l"/>
            <a:pathLst>
              <a:path h="7861729" w="16230600">
                <a:moveTo>
                  <a:pt x="0" y="0"/>
                </a:moveTo>
                <a:lnTo>
                  <a:pt x="16230600" y="0"/>
                </a:lnTo>
                <a:lnTo>
                  <a:pt x="16230600" y="7861729"/>
                </a:lnTo>
                <a:lnTo>
                  <a:pt x="0" y="78617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2384" r="0" b="-3687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801410"/>
            <a:ext cx="485534" cy="454581"/>
          </a:xfrm>
          <a:custGeom>
            <a:avLst/>
            <a:gdLst/>
            <a:ahLst/>
            <a:cxnLst/>
            <a:rect r="r" b="b" t="t" l="l"/>
            <a:pathLst>
              <a:path h="454581" w="485534">
                <a:moveTo>
                  <a:pt x="0" y="0"/>
                </a:moveTo>
                <a:lnTo>
                  <a:pt x="485534" y="0"/>
                </a:lnTo>
                <a:lnTo>
                  <a:pt x="485534" y="454580"/>
                </a:lnTo>
                <a:lnTo>
                  <a:pt x="0" y="4545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19499" y="772809"/>
            <a:ext cx="27002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Get Doctors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-7777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53386" y="916112"/>
            <a:ext cx="205914" cy="20591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15131" y="916112"/>
            <a:ext cx="205914" cy="20591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76875" y="916112"/>
            <a:ext cx="205914" cy="20591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71FD">
                <a:alpha val="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1222679" y="7006921"/>
            <a:ext cx="4502759" cy="4502759"/>
          </a:xfrm>
          <a:custGeom>
            <a:avLst/>
            <a:gdLst/>
            <a:ahLst/>
            <a:cxnLst/>
            <a:rect r="r" b="b" t="t" l="l"/>
            <a:pathLst>
              <a:path h="4502759" w="4502759">
                <a:moveTo>
                  <a:pt x="0" y="0"/>
                </a:moveTo>
                <a:lnTo>
                  <a:pt x="4502758" y="0"/>
                </a:lnTo>
                <a:lnTo>
                  <a:pt x="4502758" y="4502758"/>
                </a:lnTo>
                <a:lnTo>
                  <a:pt x="0" y="45027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413582"/>
            <a:ext cx="8309914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Poppins Bold"/>
              </a:rPr>
              <a:t>Admin Manage Feedbacks :-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28700" y="2122877"/>
            <a:ext cx="16230600" cy="7861729"/>
          </a:xfrm>
          <a:custGeom>
            <a:avLst/>
            <a:gdLst/>
            <a:ahLst/>
            <a:cxnLst/>
            <a:rect r="r" b="b" t="t" l="l"/>
            <a:pathLst>
              <a:path h="7861729" w="16230600">
                <a:moveTo>
                  <a:pt x="0" y="0"/>
                </a:moveTo>
                <a:lnTo>
                  <a:pt x="16230600" y="0"/>
                </a:lnTo>
                <a:lnTo>
                  <a:pt x="16230600" y="7861729"/>
                </a:lnTo>
                <a:lnTo>
                  <a:pt x="0" y="78617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035" r="0" b="-8035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801410"/>
            <a:ext cx="485534" cy="454581"/>
          </a:xfrm>
          <a:custGeom>
            <a:avLst/>
            <a:gdLst/>
            <a:ahLst/>
            <a:cxnLst/>
            <a:rect r="r" b="b" t="t" l="l"/>
            <a:pathLst>
              <a:path h="454581" w="485534">
                <a:moveTo>
                  <a:pt x="0" y="0"/>
                </a:moveTo>
                <a:lnTo>
                  <a:pt x="485534" y="0"/>
                </a:lnTo>
                <a:lnTo>
                  <a:pt x="485534" y="454580"/>
                </a:lnTo>
                <a:lnTo>
                  <a:pt x="0" y="4545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19499" y="772809"/>
            <a:ext cx="27002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Get Doctors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53386" y="916112"/>
            <a:ext cx="205914" cy="20591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715131" y="916112"/>
            <a:ext cx="205914" cy="20591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376875" y="916112"/>
            <a:ext cx="205914" cy="20591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71FD">
                <a:alpha val="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1222679" y="7006921"/>
            <a:ext cx="4502759" cy="4502759"/>
          </a:xfrm>
          <a:custGeom>
            <a:avLst/>
            <a:gdLst/>
            <a:ahLst/>
            <a:cxnLst/>
            <a:rect r="r" b="b" t="t" l="l"/>
            <a:pathLst>
              <a:path h="4502759" w="4502759">
                <a:moveTo>
                  <a:pt x="0" y="0"/>
                </a:moveTo>
                <a:lnTo>
                  <a:pt x="4502758" y="0"/>
                </a:lnTo>
                <a:lnTo>
                  <a:pt x="4502758" y="4502758"/>
                </a:lnTo>
                <a:lnTo>
                  <a:pt x="0" y="45027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668117" y="734709"/>
            <a:ext cx="4554874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Poppins Bold"/>
              </a:rPr>
              <a:t>Future Enhacement</a:t>
            </a:r>
          </a:p>
        </p:txBody>
      </p:sp>
      <p:sp>
        <p:nvSpPr>
          <p:cNvPr name="AutoShape 13" id="13"/>
          <p:cNvSpPr/>
          <p:nvPr/>
        </p:nvSpPr>
        <p:spPr>
          <a:xfrm flipV="true">
            <a:off x="6882467" y="1342940"/>
            <a:ext cx="1872588" cy="0"/>
          </a:xfrm>
          <a:prstGeom prst="line">
            <a:avLst/>
          </a:prstGeom>
          <a:ln cap="rnd" w="38100">
            <a:solidFill>
              <a:srgbClr val="4DC5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317845" y="1707491"/>
            <a:ext cx="15745066" cy="7445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495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Montserrat Classic Bold"/>
              </a:rPr>
              <a:t>Health Monitoring Tools : </a:t>
            </a:r>
            <a:r>
              <a:rPr lang="en-US" sz="2299">
                <a:solidFill>
                  <a:srgbClr val="000000"/>
                </a:solidFill>
                <a:latin typeface="Montserrat Classic"/>
              </a:rPr>
              <a:t>Introduce tools for patients to track their health metrics and share real-time data with their healthcare providers for proactive management of chronic conditions.</a:t>
            </a:r>
          </a:p>
          <a:p>
            <a:pPr algn="just">
              <a:lnSpc>
                <a:spcPts val="3495"/>
              </a:lnSpc>
            </a:pPr>
          </a:p>
          <a:p>
            <a:pPr algn="just" marL="496569" indent="-248284" lvl="1">
              <a:lnSpc>
                <a:spcPts val="3495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Montserrat Classic Semi-Bold"/>
              </a:rPr>
              <a:t>Language Translation Services : </a:t>
            </a:r>
            <a:r>
              <a:rPr lang="en-US" sz="2299">
                <a:solidFill>
                  <a:srgbClr val="000000"/>
                </a:solidFill>
                <a:latin typeface="Montserrat Classic"/>
              </a:rPr>
              <a:t>Integrate language translation capabilities to facilitate communication between patients and doctors from diverse linguistic backgrounds, improving accessibility and inclusivity.</a:t>
            </a:r>
          </a:p>
          <a:p>
            <a:pPr algn="just">
              <a:lnSpc>
                <a:spcPts val="3495"/>
              </a:lnSpc>
            </a:pPr>
          </a:p>
          <a:p>
            <a:pPr algn="just" marL="496569" indent="-248284" lvl="1">
              <a:lnSpc>
                <a:spcPts val="3495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Montserrat Classic Semi-Bold"/>
              </a:rPr>
              <a:t>Predictive Analytics for Patient Needs</a:t>
            </a:r>
            <a:r>
              <a:rPr lang="en-US" sz="2299">
                <a:solidFill>
                  <a:srgbClr val="000000"/>
                </a:solidFill>
                <a:latin typeface="Montserrat Classic"/>
              </a:rPr>
              <a:t>: Utilize predictive analytics to anticipate patient needs and recommend preventive measures or interventions, enhancing personalized healthcare delivery.</a:t>
            </a:r>
          </a:p>
          <a:p>
            <a:pPr algn="just">
              <a:lnSpc>
                <a:spcPts val="3495"/>
              </a:lnSpc>
            </a:pPr>
          </a:p>
          <a:p>
            <a:pPr algn="just" marL="496569" indent="-248284" lvl="1">
              <a:lnSpc>
                <a:spcPts val="3495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Montserrat Classic Semi-Bold"/>
              </a:rPr>
              <a:t>Interoperability with External Systems</a:t>
            </a:r>
            <a:r>
              <a:rPr lang="en-US" sz="2299">
                <a:solidFill>
                  <a:srgbClr val="000000"/>
                </a:solidFill>
                <a:latin typeface="Montserrat Classic"/>
              </a:rPr>
              <a:t>: Enable seamless integration with external healthcare systems, such as electronic health records (EHR) platforms, to facilitate the exchange of patient data and improve care coordination.</a:t>
            </a:r>
          </a:p>
          <a:p>
            <a:pPr algn="just">
              <a:lnSpc>
                <a:spcPts val="3495"/>
              </a:lnSpc>
            </a:pPr>
          </a:p>
          <a:p>
            <a:pPr algn="just" marL="496569" indent="-248284" lvl="1">
              <a:lnSpc>
                <a:spcPts val="3495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Montserrat Classic Bold"/>
              </a:rPr>
              <a:t>Community Health Initiatives</a:t>
            </a:r>
            <a:r>
              <a:rPr lang="en-US" sz="2299">
                <a:solidFill>
                  <a:srgbClr val="000000"/>
                </a:solidFill>
                <a:latin typeface="Montserrat Classic Bold"/>
              </a:rPr>
              <a:t>:</a:t>
            </a:r>
            <a:r>
              <a:rPr lang="en-US" sz="2299">
                <a:solidFill>
                  <a:srgbClr val="000000"/>
                </a:solidFill>
                <a:latin typeface="Montserrat Classic"/>
              </a:rPr>
              <a:t>  Implement community health initiatives within the platform to promote preventive care, health education, and wellness programs tailored to specific demographics or health needs.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028700" y="801410"/>
            <a:ext cx="485534" cy="454581"/>
          </a:xfrm>
          <a:custGeom>
            <a:avLst/>
            <a:gdLst/>
            <a:ahLst/>
            <a:cxnLst/>
            <a:rect r="r" b="b" t="t" l="l"/>
            <a:pathLst>
              <a:path h="454581" w="485534">
                <a:moveTo>
                  <a:pt x="0" y="0"/>
                </a:moveTo>
                <a:lnTo>
                  <a:pt x="485534" y="0"/>
                </a:lnTo>
                <a:lnTo>
                  <a:pt x="485534" y="454580"/>
                </a:lnTo>
                <a:lnTo>
                  <a:pt x="0" y="4545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19499" y="772809"/>
            <a:ext cx="27002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Get Doctors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53386" y="916112"/>
            <a:ext cx="205914" cy="20591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715131" y="916112"/>
            <a:ext cx="205914" cy="20591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376875" y="916112"/>
            <a:ext cx="205914" cy="20591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71FD">
                <a:alpha val="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1222679" y="7006921"/>
            <a:ext cx="4502759" cy="4502759"/>
          </a:xfrm>
          <a:custGeom>
            <a:avLst/>
            <a:gdLst/>
            <a:ahLst/>
            <a:cxnLst/>
            <a:rect r="r" b="b" t="t" l="l"/>
            <a:pathLst>
              <a:path h="4502759" w="4502759">
                <a:moveTo>
                  <a:pt x="0" y="0"/>
                </a:moveTo>
                <a:lnTo>
                  <a:pt x="4502758" y="0"/>
                </a:lnTo>
                <a:lnTo>
                  <a:pt x="4502758" y="4502758"/>
                </a:lnTo>
                <a:lnTo>
                  <a:pt x="0" y="45027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668117" y="734709"/>
            <a:ext cx="4554874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Poppins Bold"/>
              </a:rPr>
              <a:t>Conclusion</a:t>
            </a:r>
          </a:p>
        </p:txBody>
      </p:sp>
      <p:sp>
        <p:nvSpPr>
          <p:cNvPr name="AutoShape 13" id="13"/>
          <p:cNvSpPr/>
          <p:nvPr/>
        </p:nvSpPr>
        <p:spPr>
          <a:xfrm flipV="true">
            <a:off x="8009260" y="1320179"/>
            <a:ext cx="1872588" cy="0"/>
          </a:xfrm>
          <a:prstGeom prst="line">
            <a:avLst/>
          </a:prstGeom>
          <a:ln cap="rnd" w="38100">
            <a:solidFill>
              <a:srgbClr val="8871F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271467" y="1615948"/>
            <a:ext cx="15793214" cy="6931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937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Poppins"/>
              </a:rPr>
              <a:t>our project represents a significant step forward in revolutionizing the healthcare landscape by leveraging technology to enhance accessibility, streamline processes, and improve patient-provider interactions. Through features such as centralized appointment management, seamless communication channels, and transparent feedback mechanisms, we have successfully addressed key challenges in healthcare delivery.</a:t>
            </a:r>
          </a:p>
          <a:p>
            <a:pPr algn="l">
              <a:lnSpc>
                <a:spcPts val="3937"/>
              </a:lnSpc>
            </a:pPr>
          </a:p>
          <a:p>
            <a:pPr algn="l" marL="474979" indent="-237490" lvl="1">
              <a:lnSpc>
                <a:spcPts val="3937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Poppins"/>
              </a:rPr>
              <a:t>By empowering both patients and healthcare providers with tools for efficient scheduling, communication, and record-keeping, our platform has contributed to a more patient-centered and collaborative approach to healthcare. Furthermore, the integration of future enhancements, such as telemedicine, AI-driven decision support, and remote monitoring, promises to further elevate the quality and effectiveness of care delivery.</a:t>
            </a:r>
          </a:p>
          <a:p>
            <a:pPr algn="l">
              <a:lnSpc>
                <a:spcPts val="3937"/>
              </a:lnSpc>
            </a:pPr>
          </a:p>
          <a:p>
            <a:pPr algn="l" marL="474979" indent="-237490" lvl="1">
              <a:lnSpc>
                <a:spcPts val="3937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Poppins"/>
              </a:rPr>
              <a:t>As we continue to evolve and innovate, our commitment to advancing healthcare remains unwavering. We envision a future where access to high-quality healthcare is seamless, personalized, and inclusive for all. Together, we can shape a healthier tomorrow, where technology serves as a catalyst for positive change in the lives of individuals and communities worldwide.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028700" y="801410"/>
            <a:ext cx="485534" cy="454581"/>
          </a:xfrm>
          <a:custGeom>
            <a:avLst/>
            <a:gdLst/>
            <a:ahLst/>
            <a:cxnLst/>
            <a:rect r="r" b="b" t="t" l="l"/>
            <a:pathLst>
              <a:path h="454581" w="485534">
                <a:moveTo>
                  <a:pt x="0" y="0"/>
                </a:moveTo>
                <a:lnTo>
                  <a:pt x="485534" y="0"/>
                </a:lnTo>
                <a:lnTo>
                  <a:pt x="485534" y="454580"/>
                </a:lnTo>
                <a:lnTo>
                  <a:pt x="0" y="4545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19499" y="772809"/>
            <a:ext cx="27002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Get Doctors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-7777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7630308" y="-5809894"/>
            <a:ext cx="3049189" cy="19239788"/>
            <a:chOff x="0" y="0"/>
            <a:chExt cx="660400" cy="41669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0400" cy="4166995"/>
            </a:xfrm>
            <a:custGeom>
              <a:avLst/>
              <a:gdLst/>
              <a:ahLst/>
              <a:cxnLst/>
              <a:rect r="r" b="b" t="t" l="l"/>
              <a:pathLst>
                <a:path h="4166995" w="660400">
                  <a:moveTo>
                    <a:pt x="535940" y="4166995"/>
                  </a:moveTo>
                  <a:lnTo>
                    <a:pt x="124460" y="4166995"/>
                  </a:lnTo>
                  <a:cubicBezTo>
                    <a:pt x="55880" y="4166995"/>
                    <a:pt x="0" y="4111115"/>
                    <a:pt x="0" y="40425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4042535"/>
                  </a:lnTo>
                  <a:cubicBezTo>
                    <a:pt x="660400" y="4111115"/>
                    <a:pt x="604520" y="4166995"/>
                    <a:pt x="535940" y="4166995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</p:grpSp>
      <p:sp>
        <p:nvSpPr>
          <p:cNvPr name="AutoShape 5" id="5"/>
          <p:cNvSpPr/>
          <p:nvPr/>
        </p:nvSpPr>
        <p:spPr>
          <a:xfrm flipV="true">
            <a:off x="5777505" y="1999655"/>
            <a:ext cx="1872588" cy="0"/>
          </a:xfrm>
          <a:prstGeom prst="line">
            <a:avLst/>
          </a:prstGeom>
          <a:ln cap="rnd" w="38100">
            <a:solidFill>
              <a:srgbClr val="4DC5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3933277" y="1256367"/>
            <a:ext cx="3271899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99"/>
              </a:lnSpc>
            </a:pPr>
            <a:r>
              <a:rPr lang="en-US" sz="3999">
                <a:solidFill>
                  <a:srgbClr val="000000"/>
                </a:solidFill>
                <a:latin typeface="Montserrat Classic Bold"/>
              </a:rPr>
              <a:t>Tools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97969" y="1256367"/>
            <a:ext cx="6956753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3999">
                <a:solidFill>
                  <a:srgbClr val="7E64FB"/>
                </a:solidFill>
                <a:latin typeface="Montserrat Classic Bold"/>
              </a:rPr>
              <a:t>Used for developed</a:t>
            </a:r>
          </a:p>
        </p:txBody>
      </p:sp>
      <p:grpSp>
        <p:nvGrpSpPr>
          <p:cNvPr name="Group 8" id="8"/>
          <p:cNvGrpSpPr/>
          <p:nvPr/>
        </p:nvGrpSpPr>
        <p:grpSpPr>
          <a:xfrm rot="5400000">
            <a:off x="4867236" y="2112143"/>
            <a:ext cx="1321287" cy="3615206"/>
            <a:chOff x="0" y="0"/>
            <a:chExt cx="863888" cy="236370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3889" cy="2363707"/>
            </a:xfrm>
            <a:custGeom>
              <a:avLst/>
              <a:gdLst/>
              <a:ahLst/>
              <a:cxnLst/>
              <a:rect r="r" b="b" t="t" l="l"/>
              <a:pathLst>
                <a:path h="2363707" w="863889">
                  <a:moveTo>
                    <a:pt x="739428" y="2363707"/>
                  </a:moveTo>
                  <a:lnTo>
                    <a:pt x="124460" y="2363707"/>
                  </a:lnTo>
                  <a:cubicBezTo>
                    <a:pt x="55880" y="2363707"/>
                    <a:pt x="0" y="2307827"/>
                    <a:pt x="0" y="223924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39429" y="0"/>
                  </a:lnTo>
                  <a:cubicBezTo>
                    <a:pt x="808008" y="0"/>
                    <a:pt x="863889" y="55880"/>
                    <a:pt x="863889" y="124460"/>
                  </a:cubicBezTo>
                  <a:lnTo>
                    <a:pt x="863889" y="2239247"/>
                  </a:lnTo>
                  <a:cubicBezTo>
                    <a:pt x="863889" y="2307827"/>
                    <a:pt x="808008" y="2363707"/>
                    <a:pt x="739429" y="236370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5400000">
            <a:off x="8684759" y="2112143"/>
            <a:ext cx="1321287" cy="3615206"/>
            <a:chOff x="0" y="0"/>
            <a:chExt cx="863888" cy="236370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63889" cy="2363707"/>
            </a:xfrm>
            <a:custGeom>
              <a:avLst/>
              <a:gdLst/>
              <a:ahLst/>
              <a:cxnLst/>
              <a:rect r="r" b="b" t="t" l="l"/>
              <a:pathLst>
                <a:path h="2363707" w="863889">
                  <a:moveTo>
                    <a:pt x="739428" y="2363707"/>
                  </a:moveTo>
                  <a:lnTo>
                    <a:pt x="124460" y="2363707"/>
                  </a:lnTo>
                  <a:cubicBezTo>
                    <a:pt x="55880" y="2363707"/>
                    <a:pt x="0" y="2307827"/>
                    <a:pt x="0" y="223924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39429" y="0"/>
                  </a:lnTo>
                  <a:cubicBezTo>
                    <a:pt x="808008" y="0"/>
                    <a:pt x="863889" y="55880"/>
                    <a:pt x="863889" y="124460"/>
                  </a:cubicBezTo>
                  <a:lnTo>
                    <a:pt x="863889" y="2239247"/>
                  </a:lnTo>
                  <a:cubicBezTo>
                    <a:pt x="863889" y="2307827"/>
                    <a:pt x="808008" y="2363707"/>
                    <a:pt x="739429" y="236370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4000148" y="3918581"/>
            <a:ext cx="305546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 Classic Bold"/>
                <a:hlinkClick r:id="rId3" tooltip="https://chatgpt.com"/>
              </a:rPr>
              <a:t>Chat GPT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817672" y="3918581"/>
            <a:ext cx="305546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 Classic Bold"/>
                <a:hlinkClick r:id="rId4" tooltip="http://localhost/phpmyadmin"/>
              </a:rPr>
              <a:t>PHPMyadmin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099555" y="2830779"/>
            <a:ext cx="856647" cy="85664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917079" y="2830779"/>
            <a:ext cx="856647" cy="85664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5042178" y="3040679"/>
            <a:ext cx="971402" cy="389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FFFFFF"/>
                </a:solidFill>
                <a:latin typeface="Montserrat Classic Bold"/>
              </a:rPr>
              <a:t>01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859701" y="3040679"/>
            <a:ext cx="971402" cy="389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FFFFFF"/>
                </a:solidFill>
                <a:latin typeface="Montserrat Classic Bold"/>
              </a:rPr>
              <a:t>02</a:t>
            </a:r>
          </a:p>
        </p:txBody>
      </p:sp>
      <p:grpSp>
        <p:nvGrpSpPr>
          <p:cNvPr name="Group 22" id="22"/>
          <p:cNvGrpSpPr/>
          <p:nvPr/>
        </p:nvGrpSpPr>
        <p:grpSpPr>
          <a:xfrm rot="5400000">
            <a:off x="12502282" y="2112143"/>
            <a:ext cx="1321287" cy="3615206"/>
            <a:chOff x="0" y="0"/>
            <a:chExt cx="863888" cy="236370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63889" cy="2363707"/>
            </a:xfrm>
            <a:custGeom>
              <a:avLst/>
              <a:gdLst/>
              <a:ahLst/>
              <a:cxnLst/>
              <a:rect r="r" b="b" t="t" l="l"/>
              <a:pathLst>
                <a:path h="2363707" w="863889">
                  <a:moveTo>
                    <a:pt x="739428" y="2363707"/>
                  </a:moveTo>
                  <a:lnTo>
                    <a:pt x="124460" y="2363707"/>
                  </a:lnTo>
                  <a:cubicBezTo>
                    <a:pt x="55880" y="2363707"/>
                    <a:pt x="0" y="2307827"/>
                    <a:pt x="0" y="223924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39429" y="0"/>
                  </a:lnTo>
                  <a:cubicBezTo>
                    <a:pt x="808008" y="0"/>
                    <a:pt x="863889" y="55880"/>
                    <a:pt x="863889" y="124460"/>
                  </a:cubicBezTo>
                  <a:lnTo>
                    <a:pt x="863889" y="2239247"/>
                  </a:lnTo>
                  <a:cubicBezTo>
                    <a:pt x="863889" y="2307827"/>
                    <a:pt x="808008" y="2363707"/>
                    <a:pt x="739429" y="236370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1635195" y="3918581"/>
            <a:ext cx="305546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 Classic Bold"/>
                <a:hlinkClick r:id="rId5" tooltip="http://www.canva.com"/>
              </a:rPr>
              <a:t>Canva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2734602" y="2830779"/>
            <a:ext cx="856647" cy="856647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2677225" y="3040679"/>
            <a:ext cx="971402" cy="389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FFFFFF"/>
                </a:solidFill>
                <a:latin typeface="Montserrat Classic Bold"/>
              </a:rPr>
              <a:t>03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59032" y="2056429"/>
            <a:ext cx="1588971" cy="869600"/>
          </a:xfrm>
          <a:custGeom>
            <a:avLst/>
            <a:gdLst/>
            <a:ahLst/>
            <a:cxnLst/>
            <a:rect r="r" b="b" t="t" l="l"/>
            <a:pathLst>
              <a:path h="869600" w="1588971">
                <a:moveTo>
                  <a:pt x="0" y="0"/>
                </a:moveTo>
                <a:lnTo>
                  <a:pt x="1588971" y="0"/>
                </a:lnTo>
                <a:lnTo>
                  <a:pt x="1588971" y="869600"/>
                </a:lnTo>
                <a:lnTo>
                  <a:pt x="0" y="86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0" id="30"/>
          <p:cNvSpPr/>
          <p:nvPr/>
        </p:nvSpPr>
        <p:spPr>
          <a:xfrm>
            <a:off x="3589777" y="6265161"/>
            <a:ext cx="2563577" cy="0"/>
          </a:xfrm>
          <a:prstGeom prst="line">
            <a:avLst/>
          </a:prstGeom>
          <a:ln cap="rnd" w="38100">
            <a:solidFill>
              <a:srgbClr val="4DC5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1" id="31"/>
          <p:cNvSpPr txBox="true"/>
          <p:nvPr/>
        </p:nvSpPr>
        <p:spPr>
          <a:xfrm rot="0">
            <a:off x="1987309" y="5604761"/>
            <a:ext cx="6164148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99"/>
              </a:lnSpc>
            </a:pPr>
            <a:r>
              <a:rPr lang="en-US" sz="3999">
                <a:solidFill>
                  <a:srgbClr val="000000"/>
                </a:solidFill>
                <a:latin typeface="Montserrat Classic Bold"/>
              </a:rPr>
              <a:t>Documentation &amp;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310874" y="5604761"/>
            <a:ext cx="7989817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3999">
                <a:solidFill>
                  <a:srgbClr val="7E64FB"/>
                </a:solidFill>
                <a:latin typeface="Montserrat Classic Bold"/>
              </a:rPr>
              <a:t>Other Purpose Reference</a:t>
            </a:r>
          </a:p>
        </p:txBody>
      </p:sp>
      <p:grpSp>
        <p:nvGrpSpPr>
          <p:cNvPr name="Group 33" id="33"/>
          <p:cNvGrpSpPr/>
          <p:nvPr/>
        </p:nvGrpSpPr>
        <p:grpSpPr>
          <a:xfrm rot="5400000">
            <a:off x="7782708" y="-1467811"/>
            <a:ext cx="3049189" cy="19239788"/>
            <a:chOff x="0" y="0"/>
            <a:chExt cx="660400" cy="416699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60400" cy="4166995"/>
            </a:xfrm>
            <a:custGeom>
              <a:avLst/>
              <a:gdLst/>
              <a:ahLst/>
              <a:cxnLst/>
              <a:rect r="r" b="b" t="t" l="l"/>
              <a:pathLst>
                <a:path h="4166995" w="660400">
                  <a:moveTo>
                    <a:pt x="535940" y="4166995"/>
                  </a:moveTo>
                  <a:lnTo>
                    <a:pt x="124460" y="4166995"/>
                  </a:lnTo>
                  <a:cubicBezTo>
                    <a:pt x="55880" y="4166995"/>
                    <a:pt x="0" y="4111115"/>
                    <a:pt x="0" y="40425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4042535"/>
                  </a:lnTo>
                  <a:cubicBezTo>
                    <a:pt x="660400" y="4111115"/>
                    <a:pt x="604520" y="4166995"/>
                    <a:pt x="535940" y="4166995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</p:grpSp>
      <p:grpSp>
        <p:nvGrpSpPr>
          <p:cNvPr name="Group 35" id="35"/>
          <p:cNvGrpSpPr/>
          <p:nvPr/>
        </p:nvGrpSpPr>
        <p:grpSpPr>
          <a:xfrm rot="5400000">
            <a:off x="5019636" y="6454226"/>
            <a:ext cx="1321287" cy="3615206"/>
            <a:chOff x="0" y="0"/>
            <a:chExt cx="863888" cy="2363707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63889" cy="2363707"/>
            </a:xfrm>
            <a:custGeom>
              <a:avLst/>
              <a:gdLst/>
              <a:ahLst/>
              <a:cxnLst/>
              <a:rect r="r" b="b" t="t" l="l"/>
              <a:pathLst>
                <a:path h="2363707" w="863889">
                  <a:moveTo>
                    <a:pt x="739428" y="2363707"/>
                  </a:moveTo>
                  <a:lnTo>
                    <a:pt x="124460" y="2363707"/>
                  </a:lnTo>
                  <a:cubicBezTo>
                    <a:pt x="55880" y="2363707"/>
                    <a:pt x="0" y="2307827"/>
                    <a:pt x="0" y="223924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39429" y="0"/>
                  </a:lnTo>
                  <a:cubicBezTo>
                    <a:pt x="808008" y="0"/>
                    <a:pt x="863889" y="55880"/>
                    <a:pt x="863889" y="124460"/>
                  </a:cubicBezTo>
                  <a:lnTo>
                    <a:pt x="863889" y="2239247"/>
                  </a:lnTo>
                  <a:cubicBezTo>
                    <a:pt x="863889" y="2307827"/>
                    <a:pt x="808008" y="2363707"/>
                    <a:pt x="739429" y="236370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7" id="37"/>
          <p:cNvGrpSpPr/>
          <p:nvPr/>
        </p:nvGrpSpPr>
        <p:grpSpPr>
          <a:xfrm rot="5400000">
            <a:off x="8837159" y="6454226"/>
            <a:ext cx="1321287" cy="3615206"/>
            <a:chOff x="0" y="0"/>
            <a:chExt cx="863888" cy="236370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63889" cy="2363707"/>
            </a:xfrm>
            <a:custGeom>
              <a:avLst/>
              <a:gdLst/>
              <a:ahLst/>
              <a:cxnLst/>
              <a:rect r="r" b="b" t="t" l="l"/>
              <a:pathLst>
                <a:path h="2363707" w="863889">
                  <a:moveTo>
                    <a:pt x="739428" y="2363707"/>
                  </a:moveTo>
                  <a:lnTo>
                    <a:pt x="124460" y="2363707"/>
                  </a:lnTo>
                  <a:cubicBezTo>
                    <a:pt x="55880" y="2363707"/>
                    <a:pt x="0" y="2307827"/>
                    <a:pt x="0" y="223924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39429" y="0"/>
                  </a:lnTo>
                  <a:cubicBezTo>
                    <a:pt x="808008" y="0"/>
                    <a:pt x="863889" y="55880"/>
                    <a:pt x="863889" y="124460"/>
                  </a:cubicBezTo>
                  <a:lnTo>
                    <a:pt x="863889" y="2239247"/>
                  </a:lnTo>
                  <a:cubicBezTo>
                    <a:pt x="863889" y="2307827"/>
                    <a:pt x="808008" y="2363707"/>
                    <a:pt x="739429" y="236370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39" id="39"/>
          <p:cNvSpPr txBox="true"/>
          <p:nvPr/>
        </p:nvSpPr>
        <p:spPr>
          <a:xfrm rot="0">
            <a:off x="4152548" y="8260664"/>
            <a:ext cx="305546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 Classic Bold"/>
                <a:hlinkClick r:id="rId8" tooltip="https://dev.mysql.com/doc/"/>
              </a:rPr>
              <a:t>MySQL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970072" y="8260664"/>
            <a:ext cx="305546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 Classic Bold"/>
                <a:hlinkClick r:id="rId9" tooltip="https://www.eclipse.org/downloads/"/>
              </a:rPr>
              <a:t>Eclipse IDE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5251955" y="7172862"/>
            <a:ext cx="856647" cy="856647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9069479" y="7172862"/>
            <a:ext cx="856647" cy="856647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5194578" y="7382762"/>
            <a:ext cx="971402" cy="389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FFFFFF"/>
                </a:solidFill>
                <a:latin typeface="Montserrat Classic Bold"/>
              </a:rPr>
              <a:t>01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9012101" y="7382762"/>
            <a:ext cx="971402" cy="389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FFFFFF"/>
                </a:solidFill>
                <a:latin typeface="Montserrat Classic Bold"/>
              </a:rPr>
              <a:t>02</a:t>
            </a:r>
          </a:p>
        </p:txBody>
      </p:sp>
      <p:grpSp>
        <p:nvGrpSpPr>
          <p:cNvPr name="Group 49" id="49"/>
          <p:cNvGrpSpPr/>
          <p:nvPr/>
        </p:nvGrpSpPr>
        <p:grpSpPr>
          <a:xfrm rot="5400000">
            <a:off x="12654682" y="6454226"/>
            <a:ext cx="1321287" cy="3615206"/>
            <a:chOff x="0" y="0"/>
            <a:chExt cx="863888" cy="2363707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63889" cy="2363707"/>
            </a:xfrm>
            <a:custGeom>
              <a:avLst/>
              <a:gdLst/>
              <a:ahLst/>
              <a:cxnLst/>
              <a:rect r="r" b="b" t="t" l="l"/>
              <a:pathLst>
                <a:path h="2363707" w="863889">
                  <a:moveTo>
                    <a:pt x="739428" y="2363707"/>
                  </a:moveTo>
                  <a:lnTo>
                    <a:pt x="124460" y="2363707"/>
                  </a:lnTo>
                  <a:cubicBezTo>
                    <a:pt x="55880" y="2363707"/>
                    <a:pt x="0" y="2307827"/>
                    <a:pt x="0" y="223924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39429" y="0"/>
                  </a:lnTo>
                  <a:cubicBezTo>
                    <a:pt x="808008" y="0"/>
                    <a:pt x="863889" y="55880"/>
                    <a:pt x="863889" y="124460"/>
                  </a:cubicBezTo>
                  <a:lnTo>
                    <a:pt x="863889" y="2239247"/>
                  </a:lnTo>
                  <a:cubicBezTo>
                    <a:pt x="863889" y="2307827"/>
                    <a:pt x="808008" y="2363707"/>
                    <a:pt x="739429" y="236370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1" id="51"/>
          <p:cNvSpPr txBox="true"/>
          <p:nvPr/>
        </p:nvSpPr>
        <p:spPr>
          <a:xfrm rot="0">
            <a:off x="11787595" y="8260664"/>
            <a:ext cx="305546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 Classic Bold"/>
                <a:hlinkClick r:id="rId10" tooltip="https://stackoverflow.com"/>
              </a:rPr>
              <a:t>Stack Overflow</a:t>
            </a:r>
          </a:p>
        </p:txBody>
      </p:sp>
      <p:grpSp>
        <p:nvGrpSpPr>
          <p:cNvPr name="Group 52" id="52"/>
          <p:cNvGrpSpPr/>
          <p:nvPr/>
        </p:nvGrpSpPr>
        <p:grpSpPr>
          <a:xfrm rot="0">
            <a:off x="12887002" y="7172862"/>
            <a:ext cx="856647" cy="856647"/>
            <a:chOff x="0" y="0"/>
            <a:chExt cx="812800" cy="81280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55" id="55"/>
          <p:cNvSpPr txBox="true"/>
          <p:nvPr/>
        </p:nvSpPr>
        <p:spPr>
          <a:xfrm rot="0">
            <a:off x="12829625" y="7382762"/>
            <a:ext cx="971402" cy="389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FFFFFF"/>
                </a:solidFill>
                <a:latin typeface="Montserrat Classic Bold"/>
              </a:rPr>
              <a:t>03</a:t>
            </a:r>
          </a:p>
        </p:txBody>
      </p:sp>
      <p:sp>
        <p:nvSpPr>
          <p:cNvPr name="Freeform 56" id="56"/>
          <p:cNvSpPr/>
          <p:nvPr/>
        </p:nvSpPr>
        <p:spPr>
          <a:xfrm flipH="false" flipV="false" rot="0">
            <a:off x="16705924" y="6303261"/>
            <a:ext cx="1588971" cy="869600"/>
          </a:xfrm>
          <a:custGeom>
            <a:avLst/>
            <a:gdLst/>
            <a:ahLst/>
            <a:cxnLst/>
            <a:rect r="r" b="b" t="t" l="l"/>
            <a:pathLst>
              <a:path h="869600" w="1588971">
                <a:moveTo>
                  <a:pt x="0" y="0"/>
                </a:moveTo>
                <a:lnTo>
                  <a:pt x="1588971" y="0"/>
                </a:lnTo>
                <a:lnTo>
                  <a:pt x="1588971" y="869601"/>
                </a:lnTo>
                <a:lnTo>
                  <a:pt x="0" y="8696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1028700" y="801410"/>
            <a:ext cx="485534" cy="454581"/>
          </a:xfrm>
          <a:custGeom>
            <a:avLst/>
            <a:gdLst/>
            <a:ahLst/>
            <a:cxnLst/>
            <a:rect r="r" b="b" t="t" l="l"/>
            <a:pathLst>
              <a:path h="454581" w="485534">
                <a:moveTo>
                  <a:pt x="0" y="0"/>
                </a:moveTo>
                <a:lnTo>
                  <a:pt x="485534" y="0"/>
                </a:lnTo>
                <a:lnTo>
                  <a:pt x="485534" y="454580"/>
                </a:lnTo>
                <a:lnTo>
                  <a:pt x="0" y="45458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8" id="58"/>
          <p:cNvSpPr txBox="true"/>
          <p:nvPr/>
        </p:nvSpPr>
        <p:spPr>
          <a:xfrm rot="0">
            <a:off x="1619499" y="772809"/>
            <a:ext cx="27002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Get Doctors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64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33078" y="-3618804"/>
            <a:ext cx="17524608" cy="175246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71F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12486020" y="2776135"/>
            <a:ext cx="3140145" cy="9824185"/>
            <a:chOff x="0" y="0"/>
            <a:chExt cx="1385445" cy="4334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85445" cy="4334472"/>
            </a:xfrm>
            <a:custGeom>
              <a:avLst/>
              <a:gdLst/>
              <a:ahLst/>
              <a:cxnLst/>
              <a:rect r="r" b="b" t="t" l="l"/>
              <a:pathLst>
                <a:path h="4334472" w="1385445">
                  <a:moveTo>
                    <a:pt x="1260985" y="4334472"/>
                  </a:moveTo>
                  <a:lnTo>
                    <a:pt x="124460" y="4334472"/>
                  </a:lnTo>
                  <a:cubicBezTo>
                    <a:pt x="55880" y="4334472"/>
                    <a:pt x="0" y="4278592"/>
                    <a:pt x="0" y="421001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60985" y="0"/>
                  </a:lnTo>
                  <a:cubicBezTo>
                    <a:pt x="1329565" y="0"/>
                    <a:pt x="1385445" y="55880"/>
                    <a:pt x="1385445" y="124460"/>
                  </a:cubicBezTo>
                  <a:lnTo>
                    <a:pt x="1385445" y="4210012"/>
                  </a:lnTo>
                  <a:cubicBezTo>
                    <a:pt x="1385445" y="4278592"/>
                    <a:pt x="1329565" y="4334472"/>
                    <a:pt x="1260985" y="4334472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456237" y="6773363"/>
            <a:ext cx="4969874" cy="496987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2057400"/>
            <a:ext cx="7200900" cy="7200900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19686" t="0" r="-19686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6699029" y="8388700"/>
            <a:ext cx="1588971" cy="869600"/>
          </a:xfrm>
          <a:custGeom>
            <a:avLst/>
            <a:gdLst/>
            <a:ahLst/>
            <a:cxnLst/>
            <a:rect r="r" b="b" t="t" l="l"/>
            <a:pathLst>
              <a:path h="869600" w="1588971">
                <a:moveTo>
                  <a:pt x="0" y="0"/>
                </a:moveTo>
                <a:lnTo>
                  <a:pt x="1588971" y="0"/>
                </a:lnTo>
                <a:lnTo>
                  <a:pt x="1588971" y="869600"/>
                </a:lnTo>
                <a:lnTo>
                  <a:pt x="0" y="86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144000" y="1798230"/>
            <a:ext cx="8115300" cy="2062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523"/>
              </a:lnSpc>
            </a:pPr>
            <a:r>
              <a:rPr lang="en-US" sz="15523">
                <a:solidFill>
                  <a:srgbClr val="FFFFFF"/>
                </a:solidFill>
                <a:latin typeface="Montserrat Classic Bold"/>
              </a:rPr>
              <a:t>THANK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3595342"/>
            <a:ext cx="8115300" cy="2062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523"/>
              </a:lnSpc>
            </a:pPr>
            <a:r>
              <a:rPr lang="en-US" sz="15523">
                <a:solidFill>
                  <a:srgbClr val="4DC5EF"/>
                </a:solidFill>
                <a:latin typeface="Montserrat Classic Bold"/>
              </a:rPr>
              <a:t>YOU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5972026" y="-2315974"/>
            <a:ext cx="4631949" cy="4631949"/>
          </a:xfrm>
          <a:custGeom>
            <a:avLst/>
            <a:gdLst/>
            <a:ahLst/>
            <a:cxnLst/>
            <a:rect r="r" b="b" t="t" l="l"/>
            <a:pathLst>
              <a:path h="4631949" w="4631949">
                <a:moveTo>
                  <a:pt x="0" y="0"/>
                </a:moveTo>
                <a:lnTo>
                  <a:pt x="4631948" y="0"/>
                </a:lnTo>
                <a:lnTo>
                  <a:pt x="4631948" y="4631948"/>
                </a:lnTo>
                <a:lnTo>
                  <a:pt x="0" y="46319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999476" y="6563813"/>
            <a:ext cx="4848894" cy="673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1"/>
              </a:lnSpc>
            </a:pPr>
            <a:r>
              <a:rPr lang="en-US" sz="4299" spc="-85">
                <a:solidFill>
                  <a:srgbClr val="FFFFFF"/>
                </a:solidFill>
                <a:latin typeface="Montserrat Bold"/>
              </a:rPr>
              <a:t>Prepared By :-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99476" y="7371419"/>
            <a:ext cx="5597886" cy="48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4"/>
              </a:lnSpc>
            </a:pPr>
            <a:r>
              <a:rPr lang="en-US" sz="3084" spc="-61">
                <a:solidFill>
                  <a:srgbClr val="FFFFFF"/>
                </a:solidFill>
                <a:latin typeface="Montserrat"/>
              </a:rPr>
              <a:t>Nofal Basan - 147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99476" y="7900580"/>
            <a:ext cx="5597886" cy="48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4"/>
              </a:lnSpc>
            </a:pPr>
            <a:r>
              <a:rPr lang="en-US" sz="3084" spc="-61">
                <a:solidFill>
                  <a:srgbClr val="FFFFFF"/>
                </a:solidFill>
                <a:latin typeface="Montserrat"/>
              </a:rPr>
              <a:t>Arman Aghariya - 36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999476" y="8426800"/>
            <a:ext cx="5597886" cy="48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4"/>
              </a:lnSpc>
            </a:pPr>
            <a:r>
              <a:rPr lang="en-US" sz="3084" spc="-61">
                <a:solidFill>
                  <a:srgbClr val="FFFFFF"/>
                </a:solidFill>
                <a:latin typeface="Montserrat"/>
              </a:rPr>
              <a:t>Sajjad Sunasara - 177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028700" y="801410"/>
            <a:ext cx="485534" cy="454581"/>
          </a:xfrm>
          <a:custGeom>
            <a:avLst/>
            <a:gdLst/>
            <a:ahLst/>
            <a:cxnLst/>
            <a:rect r="r" b="b" t="t" l="l"/>
            <a:pathLst>
              <a:path h="454581" w="485534">
                <a:moveTo>
                  <a:pt x="0" y="0"/>
                </a:moveTo>
                <a:lnTo>
                  <a:pt x="485534" y="0"/>
                </a:lnTo>
                <a:lnTo>
                  <a:pt x="485534" y="454580"/>
                </a:lnTo>
                <a:lnTo>
                  <a:pt x="0" y="4545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619499" y="772809"/>
            <a:ext cx="27002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 Classic"/>
              </a:rPr>
              <a:t>get doctors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64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09937" y="-4298254"/>
            <a:ext cx="10840626" cy="1084062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71F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10558" y="1319212"/>
            <a:ext cx="5661576" cy="5661576"/>
          </a:xfrm>
          <a:custGeom>
            <a:avLst/>
            <a:gdLst/>
            <a:ahLst/>
            <a:cxnLst/>
            <a:rect r="r" b="b" t="t" l="l"/>
            <a:pathLst>
              <a:path h="5661576" w="5661576">
                <a:moveTo>
                  <a:pt x="0" y="0"/>
                </a:moveTo>
                <a:lnTo>
                  <a:pt x="5661575" y="0"/>
                </a:lnTo>
                <a:lnTo>
                  <a:pt x="5661575" y="5661576"/>
                </a:lnTo>
                <a:lnTo>
                  <a:pt x="0" y="5661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297661" y="738188"/>
            <a:ext cx="1961639" cy="581025"/>
            <a:chOff x="0" y="0"/>
            <a:chExt cx="1372075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72075" cy="406400"/>
            </a:xfrm>
            <a:custGeom>
              <a:avLst/>
              <a:gdLst/>
              <a:ahLst/>
              <a:cxnLst/>
              <a:rect r="r" b="b" t="t" l="l"/>
              <a:pathLst>
                <a:path h="406400" w="1372075">
                  <a:moveTo>
                    <a:pt x="1168875" y="0"/>
                  </a:moveTo>
                  <a:cubicBezTo>
                    <a:pt x="1281099" y="0"/>
                    <a:pt x="1372075" y="90976"/>
                    <a:pt x="1372075" y="203200"/>
                  </a:cubicBezTo>
                  <a:cubicBezTo>
                    <a:pt x="1372075" y="315424"/>
                    <a:pt x="1281099" y="406400"/>
                    <a:pt x="11688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1372075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801410"/>
            <a:ext cx="485534" cy="454581"/>
          </a:xfrm>
          <a:custGeom>
            <a:avLst/>
            <a:gdLst/>
            <a:ahLst/>
            <a:cxnLst/>
            <a:rect r="r" b="b" t="t" l="l"/>
            <a:pathLst>
              <a:path h="454581" w="485534">
                <a:moveTo>
                  <a:pt x="0" y="0"/>
                </a:moveTo>
                <a:lnTo>
                  <a:pt x="485534" y="0"/>
                </a:lnTo>
                <a:lnTo>
                  <a:pt x="485534" y="454580"/>
                </a:lnTo>
                <a:lnTo>
                  <a:pt x="0" y="4545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150738" y="864835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377423" y="7931529"/>
            <a:ext cx="754847" cy="75484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741497" y="801410"/>
            <a:ext cx="454581" cy="45458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6884858" y="920846"/>
            <a:ext cx="167858" cy="206595"/>
          </a:xfrm>
          <a:custGeom>
            <a:avLst/>
            <a:gdLst/>
            <a:ahLst/>
            <a:cxnLst/>
            <a:rect r="r" b="b" t="t" l="l"/>
            <a:pathLst>
              <a:path h="206595" w="167858">
                <a:moveTo>
                  <a:pt x="0" y="0"/>
                </a:moveTo>
                <a:lnTo>
                  <a:pt x="167859" y="0"/>
                </a:lnTo>
                <a:lnTo>
                  <a:pt x="167859" y="206595"/>
                </a:lnTo>
                <a:lnTo>
                  <a:pt x="0" y="2065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836385" y="3608668"/>
            <a:ext cx="1588971" cy="869600"/>
          </a:xfrm>
          <a:custGeom>
            <a:avLst/>
            <a:gdLst/>
            <a:ahLst/>
            <a:cxnLst/>
            <a:rect r="r" b="b" t="t" l="l"/>
            <a:pathLst>
              <a:path h="869600" w="1588971">
                <a:moveTo>
                  <a:pt x="0" y="0"/>
                </a:moveTo>
                <a:lnTo>
                  <a:pt x="1588971" y="0"/>
                </a:lnTo>
                <a:lnTo>
                  <a:pt x="1588971" y="869600"/>
                </a:lnTo>
                <a:lnTo>
                  <a:pt x="0" y="869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496682" y="2019832"/>
            <a:ext cx="6626795" cy="10560629"/>
          </a:xfrm>
          <a:custGeom>
            <a:avLst/>
            <a:gdLst/>
            <a:ahLst/>
            <a:cxnLst/>
            <a:rect r="r" b="b" t="t" l="l"/>
            <a:pathLst>
              <a:path h="10560629" w="6626795">
                <a:moveTo>
                  <a:pt x="0" y="0"/>
                </a:moveTo>
                <a:lnTo>
                  <a:pt x="6626795" y="0"/>
                </a:lnTo>
                <a:lnTo>
                  <a:pt x="6626795" y="10560629"/>
                </a:lnTo>
                <a:lnTo>
                  <a:pt x="0" y="1056062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613094" y="2510210"/>
            <a:ext cx="8314262" cy="1930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20"/>
              </a:lnSpc>
            </a:pPr>
            <a:r>
              <a:rPr lang="en-US" sz="14420">
                <a:solidFill>
                  <a:srgbClr val="FFFFFF"/>
                </a:solidFill>
                <a:latin typeface="Montserrat Classic"/>
              </a:rPr>
              <a:t>SYSTEM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19499" y="772809"/>
            <a:ext cx="27002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 Classic"/>
              </a:rPr>
              <a:t>get doctors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13094" y="4378786"/>
            <a:ext cx="8597463" cy="1390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99"/>
              </a:lnSpc>
            </a:pPr>
            <a:r>
              <a:rPr lang="en-US" sz="10499">
                <a:solidFill>
                  <a:srgbClr val="4DC5EF"/>
                </a:solidFill>
                <a:latin typeface="Montserrat Classic"/>
              </a:rPr>
              <a:t>DESIGN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351977" y="890860"/>
            <a:ext cx="1349846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Login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814499" y="871935"/>
            <a:ext cx="1378388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Contact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523062" y="871935"/>
            <a:ext cx="1378388" cy="266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4DC5EF"/>
                </a:solidFill>
                <a:latin typeface="Montserrat"/>
              </a:rPr>
              <a:t>About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496682" y="871935"/>
            <a:ext cx="1378388" cy="266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Home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799319" y="871803"/>
            <a:ext cx="900430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Doctors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737849" y="890794"/>
            <a:ext cx="1378388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4DC5EF"/>
                </a:solidFill>
                <a:latin typeface="Montserrat"/>
              </a:rPr>
              <a:t>Reviews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19499" y="6985822"/>
            <a:ext cx="7504141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>
                <a:solidFill>
                  <a:srgbClr val="4DC5EF"/>
                </a:solidFill>
                <a:latin typeface="Montserrat Bold"/>
              </a:rPr>
              <a:t>Prepared By :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619499" y="7610412"/>
            <a:ext cx="5135001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</a:rPr>
              <a:t>Nofal Basan - 147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619499" y="7981887"/>
            <a:ext cx="4791544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</a:rPr>
              <a:t>Arman  Aghariya - 36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619499" y="8429562"/>
            <a:ext cx="4791544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</a:rPr>
              <a:t>Sunasara Sajjad - 177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0"/>
                </a:moveTo>
                <a:lnTo>
                  <a:pt x="0" y="18288000"/>
                </a:lnTo>
                <a:lnTo>
                  <a:pt x="10287000" y="18288000"/>
                </a:lnTo>
                <a:lnTo>
                  <a:pt x="1028700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7777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01410"/>
            <a:ext cx="485534" cy="454581"/>
          </a:xfrm>
          <a:custGeom>
            <a:avLst/>
            <a:gdLst/>
            <a:ahLst/>
            <a:cxnLst/>
            <a:rect r="r" b="b" t="t" l="l"/>
            <a:pathLst>
              <a:path h="454581" w="485534">
                <a:moveTo>
                  <a:pt x="0" y="0"/>
                </a:moveTo>
                <a:lnTo>
                  <a:pt x="485534" y="0"/>
                </a:lnTo>
                <a:lnTo>
                  <a:pt x="485534" y="454580"/>
                </a:lnTo>
                <a:lnTo>
                  <a:pt x="0" y="4545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053386" y="916112"/>
            <a:ext cx="205914" cy="20591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715131" y="916112"/>
            <a:ext cx="205914" cy="20591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376875" y="916112"/>
            <a:ext cx="205914" cy="20591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71FD">
                <a:alpha val="9804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5468645" y="82296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489325" y="593900"/>
            <a:ext cx="1588971" cy="869600"/>
          </a:xfrm>
          <a:custGeom>
            <a:avLst/>
            <a:gdLst/>
            <a:ahLst/>
            <a:cxnLst/>
            <a:rect r="r" b="b" t="t" l="l"/>
            <a:pathLst>
              <a:path h="869600" w="1588971">
                <a:moveTo>
                  <a:pt x="0" y="0"/>
                </a:moveTo>
                <a:lnTo>
                  <a:pt x="1588970" y="0"/>
                </a:lnTo>
                <a:lnTo>
                  <a:pt x="1588970" y="869600"/>
                </a:lnTo>
                <a:lnTo>
                  <a:pt x="0" y="86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619499" y="772809"/>
            <a:ext cx="27002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Get Doctors</a:t>
            </a:r>
          </a:p>
        </p:txBody>
      </p:sp>
      <p:sp>
        <p:nvSpPr>
          <p:cNvPr name="AutoShape 16" id="16"/>
          <p:cNvSpPr/>
          <p:nvPr/>
        </p:nvSpPr>
        <p:spPr>
          <a:xfrm>
            <a:off x="1271467" y="2314400"/>
            <a:ext cx="1291762" cy="0"/>
          </a:xfrm>
          <a:prstGeom prst="line">
            <a:avLst/>
          </a:prstGeom>
          <a:ln cap="rnd" w="38100">
            <a:solidFill>
              <a:srgbClr val="4DC5E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1289915" y="2714926"/>
            <a:ext cx="216959" cy="21695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271509" y="1511125"/>
            <a:ext cx="9566806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9"/>
              </a:lnSpc>
            </a:pPr>
            <a:r>
              <a:rPr lang="en-US" sz="5499">
                <a:solidFill>
                  <a:srgbClr val="000000"/>
                </a:solidFill>
                <a:latin typeface="Montserrat Classic Bold"/>
              </a:rPr>
              <a:t>DFD (Data Flow Diagram)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12465" y="2657776"/>
            <a:ext cx="15340921" cy="674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A data flow diagram is a graphical view of how data is processed in a system in terms of input and output. The Data flow diagram (DFD) contains some symbol for drawing the data flow diagram.</a:t>
            </a:r>
          </a:p>
        </p:txBody>
      </p:sp>
      <p:sp>
        <p:nvSpPr>
          <p:cNvPr name="AutoShape 22" id="22"/>
          <p:cNvSpPr/>
          <p:nvPr/>
        </p:nvSpPr>
        <p:spPr>
          <a:xfrm>
            <a:off x="9572573" y="6695753"/>
            <a:ext cx="0" cy="219591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3" id="23"/>
          <p:cNvSpPr/>
          <p:nvPr/>
        </p:nvSpPr>
        <p:spPr>
          <a:xfrm>
            <a:off x="11327895" y="5533061"/>
            <a:ext cx="2688351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4" id="24"/>
          <p:cNvGrpSpPr/>
          <p:nvPr/>
        </p:nvGrpSpPr>
        <p:grpSpPr>
          <a:xfrm rot="0">
            <a:off x="7384135" y="4370369"/>
            <a:ext cx="3943760" cy="2325384"/>
            <a:chOff x="0" y="0"/>
            <a:chExt cx="716001" cy="42218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716001" cy="422180"/>
            </a:xfrm>
            <a:custGeom>
              <a:avLst/>
              <a:gdLst/>
              <a:ahLst/>
              <a:cxnLst/>
              <a:rect r="r" b="b" t="t" l="l"/>
              <a:pathLst>
                <a:path h="422180" w="716001">
                  <a:moveTo>
                    <a:pt x="358001" y="0"/>
                  </a:moveTo>
                  <a:cubicBezTo>
                    <a:pt x="160282" y="0"/>
                    <a:pt x="0" y="94508"/>
                    <a:pt x="0" y="211090"/>
                  </a:cubicBezTo>
                  <a:cubicBezTo>
                    <a:pt x="0" y="327672"/>
                    <a:pt x="160282" y="422180"/>
                    <a:pt x="358001" y="422180"/>
                  </a:cubicBezTo>
                  <a:cubicBezTo>
                    <a:pt x="555719" y="422180"/>
                    <a:pt x="716001" y="327672"/>
                    <a:pt x="716001" y="211090"/>
                  </a:cubicBezTo>
                  <a:cubicBezTo>
                    <a:pt x="716001" y="94508"/>
                    <a:pt x="555719" y="0"/>
                    <a:pt x="358001" y="0"/>
                  </a:cubicBezTo>
                  <a:lnTo>
                    <a:pt x="358001" y="0"/>
                  </a:lnTo>
                  <a:close/>
                </a:path>
              </a:pathLst>
            </a:custGeom>
            <a:solidFill>
              <a:srgbClr val="FFCCD2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67125" y="39579"/>
              <a:ext cx="581751" cy="343022"/>
            </a:xfrm>
            <a:prstGeom prst="rect">
              <a:avLst/>
            </a:prstGeom>
          </p:spPr>
          <p:txBody>
            <a:bodyPr anchor="ctr" rtlCol="false" tIns="28319" lIns="28319" bIns="28319" rIns="28319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Montserrat"/>
                </a:rPr>
                <a:t>Get Doctors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81243" y="4984140"/>
            <a:ext cx="2904799" cy="1097843"/>
            <a:chOff x="0" y="0"/>
            <a:chExt cx="1924614" cy="72739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924614" cy="727391"/>
            </a:xfrm>
            <a:custGeom>
              <a:avLst/>
              <a:gdLst/>
              <a:ahLst/>
              <a:cxnLst/>
              <a:rect r="r" b="b" t="t" l="l"/>
              <a:pathLst>
                <a:path h="727391" w="1924614">
                  <a:moveTo>
                    <a:pt x="0" y="0"/>
                  </a:moveTo>
                  <a:lnTo>
                    <a:pt x="1924614" y="0"/>
                  </a:lnTo>
                  <a:lnTo>
                    <a:pt x="1924614" y="727391"/>
                  </a:lnTo>
                  <a:lnTo>
                    <a:pt x="0" y="727391"/>
                  </a:lnTo>
                  <a:close/>
                </a:path>
              </a:pathLst>
            </a:custGeom>
            <a:solidFill>
              <a:srgbClr val="D7DAF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0"/>
              <a:ext cx="1924614" cy="727391"/>
            </a:xfrm>
            <a:prstGeom prst="rect">
              <a:avLst/>
            </a:prstGeom>
          </p:spPr>
          <p:txBody>
            <a:bodyPr anchor="ctr" rtlCol="false" tIns="84957" lIns="84957" bIns="84957" rIns="84957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Montserrat"/>
                </a:rPr>
                <a:t>Doctors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4016245" y="4984140"/>
            <a:ext cx="2904799" cy="1097843"/>
            <a:chOff x="0" y="0"/>
            <a:chExt cx="1924614" cy="727391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924614" cy="727391"/>
            </a:xfrm>
            <a:custGeom>
              <a:avLst/>
              <a:gdLst/>
              <a:ahLst/>
              <a:cxnLst/>
              <a:rect r="r" b="b" t="t" l="l"/>
              <a:pathLst>
                <a:path h="727391" w="1924614">
                  <a:moveTo>
                    <a:pt x="0" y="0"/>
                  </a:moveTo>
                  <a:lnTo>
                    <a:pt x="1924614" y="0"/>
                  </a:lnTo>
                  <a:lnTo>
                    <a:pt x="1924614" y="727391"/>
                  </a:lnTo>
                  <a:lnTo>
                    <a:pt x="0" y="727391"/>
                  </a:lnTo>
                  <a:close/>
                </a:path>
              </a:pathLst>
            </a:custGeom>
            <a:solidFill>
              <a:srgbClr val="D7DAFF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0"/>
              <a:ext cx="1924614" cy="727391"/>
            </a:xfrm>
            <a:prstGeom prst="rect">
              <a:avLst/>
            </a:prstGeom>
          </p:spPr>
          <p:txBody>
            <a:bodyPr anchor="ctr" rtlCol="false" tIns="84957" lIns="84957" bIns="84957" rIns="84957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Montserrat"/>
                </a:rPr>
                <a:t>patient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7903615" y="8891663"/>
            <a:ext cx="2904799" cy="1097843"/>
            <a:chOff x="0" y="0"/>
            <a:chExt cx="1924614" cy="727391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924614" cy="727391"/>
            </a:xfrm>
            <a:custGeom>
              <a:avLst/>
              <a:gdLst/>
              <a:ahLst/>
              <a:cxnLst/>
              <a:rect r="r" b="b" t="t" l="l"/>
              <a:pathLst>
                <a:path h="727391" w="1924614">
                  <a:moveTo>
                    <a:pt x="0" y="0"/>
                  </a:moveTo>
                  <a:lnTo>
                    <a:pt x="1924614" y="0"/>
                  </a:lnTo>
                  <a:lnTo>
                    <a:pt x="1924614" y="727391"/>
                  </a:lnTo>
                  <a:lnTo>
                    <a:pt x="0" y="727391"/>
                  </a:lnTo>
                  <a:close/>
                </a:path>
              </a:pathLst>
            </a:custGeom>
            <a:solidFill>
              <a:srgbClr val="D7DAFF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0"/>
              <a:ext cx="1924614" cy="727391"/>
            </a:xfrm>
            <a:prstGeom prst="rect">
              <a:avLst/>
            </a:prstGeom>
          </p:spPr>
          <p:txBody>
            <a:bodyPr anchor="ctr" rtlCol="false" tIns="84957" lIns="84957" bIns="84957" rIns="84957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Montserrat"/>
                </a:rPr>
                <a:t>Admin</a:t>
              </a:r>
            </a:p>
          </p:txBody>
        </p:sp>
      </p:grpSp>
      <p:sp>
        <p:nvSpPr>
          <p:cNvPr name="TextBox 36" id="36"/>
          <p:cNvSpPr txBox="true"/>
          <p:nvPr/>
        </p:nvSpPr>
        <p:spPr>
          <a:xfrm rot="5400000">
            <a:off x="8094458" y="8004489"/>
            <a:ext cx="1724135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Poppins"/>
              </a:rPr>
              <a:t>Request</a:t>
            </a:r>
          </a:p>
        </p:txBody>
      </p:sp>
      <p:sp>
        <p:nvSpPr>
          <p:cNvPr name="TextBox 37" id="37"/>
          <p:cNvSpPr txBox="true"/>
          <p:nvPr/>
        </p:nvSpPr>
        <p:spPr>
          <a:xfrm rot="5400000">
            <a:off x="8856629" y="8063148"/>
            <a:ext cx="2064548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Poppins"/>
              </a:rPr>
              <a:t>Response</a:t>
            </a:r>
          </a:p>
        </p:txBody>
      </p:sp>
      <p:sp>
        <p:nvSpPr>
          <p:cNvPr name="AutoShape 38" id="38"/>
          <p:cNvSpPr/>
          <p:nvPr/>
        </p:nvSpPr>
        <p:spPr>
          <a:xfrm>
            <a:off x="11327895" y="5746926"/>
            <a:ext cx="2688351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 flipH="true">
            <a:off x="4186042" y="5533061"/>
            <a:ext cx="3198093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TextBox 40" id="40"/>
          <p:cNvSpPr txBox="true"/>
          <p:nvPr/>
        </p:nvSpPr>
        <p:spPr>
          <a:xfrm rot="0">
            <a:off x="5268133" y="5118426"/>
            <a:ext cx="1916458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Poppins"/>
              </a:rPr>
              <a:t>Request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206250" y="5824360"/>
            <a:ext cx="2149310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Poppins"/>
              </a:rPr>
              <a:t>Response</a:t>
            </a:r>
          </a:p>
        </p:txBody>
      </p:sp>
      <p:sp>
        <p:nvSpPr>
          <p:cNvPr name="AutoShape 42" id="42"/>
          <p:cNvSpPr/>
          <p:nvPr/>
        </p:nvSpPr>
        <p:spPr>
          <a:xfrm flipH="true">
            <a:off x="4186042" y="5795785"/>
            <a:ext cx="3198093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3" id="43"/>
          <p:cNvSpPr/>
          <p:nvPr/>
        </p:nvSpPr>
        <p:spPr>
          <a:xfrm>
            <a:off x="9214653" y="6695753"/>
            <a:ext cx="0" cy="219591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TextBox 44" id="44"/>
          <p:cNvSpPr txBox="true"/>
          <p:nvPr/>
        </p:nvSpPr>
        <p:spPr>
          <a:xfrm rot="0">
            <a:off x="1374210" y="3724574"/>
            <a:ext cx="15340921" cy="59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sz="3300">
                <a:solidFill>
                  <a:srgbClr val="7E64FB"/>
                </a:solidFill>
                <a:latin typeface="Montserrat Bold"/>
              </a:rPr>
              <a:t>Context Level DFD :- Level-0 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2099787" y="5118426"/>
            <a:ext cx="1916458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Poppins"/>
              </a:rPr>
              <a:t>Request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2050036" y="5814835"/>
            <a:ext cx="2149310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Poppins"/>
              </a:rPr>
              <a:t>Response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144000" y="4813603"/>
            <a:ext cx="711440" cy="448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6"/>
              </a:lnSpc>
            </a:pPr>
            <a:r>
              <a:rPr lang="en-US" sz="2504">
                <a:solidFill>
                  <a:srgbClr val="000000"/>
                </a:solidFill>
                <a:latin typeface="Montserrat"/>
              </a:rPr>
              <a:t>0.0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0"/>
                </a:moveTo>
                <a:lnTo>
                  <a:pt x="0" y="18288000"/>
                </a:lnTo>
                <a:lnTo>
                  <a:pt x="10287000" y="18288000"/>
                </a:lnTo>
                <a:lnTo>
                  <a:pt x="1028700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7777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53386" y="916112"/>
            <a:ext cx="205914" cy="20591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15131" y="916112"/>
            <a:ext cx="205914" cy="20591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76875" y="916112"/>
            <a:ext cx="205914" cy="20591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71FD">
                <a:alpha val="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468645" y="82296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489325" y="593900"/>
            <a:ext cx="1588971" cy="869600"/>
          </a:xfrm>
          <a:custGeom>
            <a:avLst/>
            <a:gdLst/>
            <a:ahLst/>
            <a:cxnLst/>
            <a:rect r="r" b="b" t="t" l="l"/>
            <a:pathLst>
              <a:path h="869600" w="1588971">
                <a:moveTo>
                  <a:pt x="0" y="0"/>
                </a:moveTo>
                <a:lnTo>
                  <a:pt x="1588970" y="0"/>
                </a:lnTo>
                <a:lnTo>
                  <a:pt x="1588970" y="869600"/>
                </a:lnTo>
                <a:lnTo>
                  <a:pt x="0" y="86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81243" y="1571924"/>
            <a:ext cx="15340921" cy="59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sz="3300">
                <a:solidFill>
                  <a:srgbClr val="7E64FB"/>
                </a:solidFill>
                <a:latin typeface="Montserrat Bold"/>
              </a:rPr>
              <a:t>First Level DFD :– Level-1 </a:t>
            </a:r>
            <a:r>
              <a:rPr lang="en-US" sz="3300">
                <a:solidFill>
                  <a:srgbClr val="4DC5EF"/>
                </a:solidFill>
                <a:latin typeface="Montserrat Bold"/>
              </a:rPr>
              <a:t>(Main Admin )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555650" y="5627187"/>
            <a:ext cx="2396053" cy="2461122"/>
            <a:chOff x="0" y="0"/>
            <a:chExt cx="411018" cy="42218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11018" cy="422180"/>
            </a:xfrm>
            <a:custGeom>
              <a:avLst/>
              <a:gdLst/>
              <a:ahLst/>
              <a:cxnLst/>
              <a:rect r="r" b="b" t="t" l="l"/>
              <a:pathLst>
                <a:path h="422180" w="411018">
                  <a:moveTo>
                    <a:pt x="205509" y="0"/>
                  </a:moveTo>
                  <a:cubicBezTo>
                    <a:pt x="92010" y="0"/>
                    <a:pt x="0" y="94508"/>
                    <a:pt x="0" y="211090"/>
                  </a:cubicBezTo>
                  <a:cubicBezTo>
                    <a:pt x="0" y="327672"/>
                    <a:pt x="92010" y="422180"/>
                    <a:pt x="205509" y="422180"/>
                  </a:cubicBezTo>
                  <a:cubicBezTo>
                    <a:pt x="319009" y="422180"/>
                    <a:pt x="411018" y="327672"/>
                    <a:pt x="411018" y="211090"/>
                  </a:cubicBezTo>
                  <a:cubicBezTo>
                    <a:pt x="411018" y="94508"/>
                    <a:pt x="319009" y="0"/>
                    <a:pt x="205509" y="0"/>
                  </a:cubicBezTo>
                  <a:lnTo>
                    <a:pt x="205509" y="0"/>
                  </a:lnTo>
                  <a:close/>
                </a:path>
              </a:pathLst>
            </a:custGeom>
            <a:solidFill>
              <a:srgbClr val="FFCCD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38533" y="49104"/>
              <a:ext cx="333952" cy="333497"/>
            </a:xfrm>
            <a:prstGeom prst="rect">
              <a:avLst/>
            </a:prstGeom>
          </p:spPr>
          <p:txBody>
            <a:bodyPr anchor="ctr" rtlCol="false" tIns="12320" lIns="12320" bIns="12320" rIns="12320"/>
            <a:lstStyle/>
            <a:p>
              <a:pPr algn="ctr">
                <a:lnSpc>
                  <a:spcPts val="3480"/>
                </a:lnSpc>
              </a:pPr>
              <a:r>
                <a:rPr lang="en-US" sz="2900">
                  <a:solidFill>
                    <a:srgbClr val="000000"/>
                  </a:solidFill>
                  <a:latin typeface="Montserrat"/>
                </a:rPr>
                <a:t>1.3</a:t>
              </a:r>
            </a:p>
            <a:p>
              <a:pPr algn="ctr">
                <a:lnSpc>
                  <a:spcPts val="3480"/>
                </a:lnSpc>
              </a:pPr>
              <a:r>
                <a:rPr lang="en-US" sz="2900">
                  <a:solidFill>
                    <a:srgbClr val="000000"/>
                  </a:solidFill>
                  <a:latin typeface="Montserrat"/>
                </a:rPr>
                <a:t>Doctor Manage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240094" y="2857577"/>
            <a:ext cx="2486457" cy="1262427"/>
            <a:chOff x="0" y="0"/>
            <a:chExt cx="1805663" cy="91677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805663" cy="916773"/>
            </a:xfrm>
            <a:custGeom>
              <a:avLst/>
              <a:gdLst/>
              <a:ahLst/>
              <a:cxnLst/>
              <a:rect r="r" b="b" t="t" l="l"/>
              <a:pathLst>
                <a:path h="916773" w="1805663">
                  <a:moveTo>
                    <a:pt x="0" y="0"/>
                  </a:moveTo>
                  <a:lnTo>
                    <a:pt x="1805663" y="0"/>
                  </a:lnTo>
                  <a:lnTo>
                    <a:pt x="1805663" y="916773"/>
                  </a:lnTo>
                  <a:lnTo>
                    <a:pt x="0" y="916773"/>
                  </a:lnTo>
                  <a:close/>
                </a:path>
              </a:pathLst>
            </a:custGeom>
            <a:solidFill>
              <a:srgbClr val="D7DA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9525"/>
              <a:ext cx="1805663" cy="907248"/>
            </a:xfrm>
            <a:prstGeom prst="rect">
              <a:avLst/>
            </a:prstGeom>
          </p:spPr>
          <p:txBody>
            <a:bodyPr anchor="ctr" rtlCol="false" tIns="36961" lIns="36961" bIns="36961" rIns="36961"/>
            <a:lstStyle/>
            <a:p>
              <a:pPr algn="ctr">
                <a:lnSpc>
                  <a:spcPts val="3480"/>
                </a:lnSpc>
              </a:pPr>
              <a:r>
                <a:rPr lang="en-US" sz="2900">
                  <a:solidFill>
                    <a:srgbClr val="000000"/>
                  </a:solidFill>
                  <a:latin typeface="Montserrat"/>
                </a:rPr>
                <a:t>1.0</a:t>
              </a:r>
            </a:p>
            <a:p>
              <a:pPr algn="ctr">
                <a:lnSpc>
                  <a:spcPts val="3480"/>
                </a:lnSpc>
              </a:pPr>
              <a:r>
                <a:rPr lang="en-US" sz="2900">
                  <a:solidFill>
                    <a:srgbClr val="000000"/>
                  </a:solidFill>
                  <a:latin typeface="Montserrat"/>
                </a:rPr>
                <a:t>main admin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028700" y="801410"/>
            <a:ext cx="485534" cy="454581"/>
          </a:xfrm>
          <a:custGeom>
            <a:avLst/>
            <a:gdLst/>
            <a:ahLst/>
            <a:cxnLst/>
            <a:rect r="r" b="b" t="t" l="l"/>
            <a:pathLst>
              <a:path h="454581" w="485534">
                <a:moveTo>
                  <a:pt x="0" y="0"/>
                </a:moveTo>
                <a:lnTo>
                  <a:pt x="485534" y="0"/>
                </a:lnTo>
                <a:lnTo>
                  <a:pt x="485534" y="454580"/>
                </a:lnTo>
                <a:lnTo>
                  <a:pt x="0" y="4545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619499" y="772809"/>
            <a:ext cx="27002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Get Doctors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3811787" y="5596379"/>
            <a:ext cx="2391438" cy="2456381"/>
            <a:chOff x="0" y="0"/>
            <a:chExt cx="411018" cy="42218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11018" cy="422180"/>
            </a:xfrm>
            <a:custGeom>
              <a:avLst/>
              <a:gdLst/>
              <a:ahLst/>
              <a:cxnLst/>
              <a:rect r="r" b="b" t="t" l="l"/>
              <a:pathLst>
                <a:path h="422180" w="411018">
                  <a:moveTo>
                    <a:pt x="205509" y="0"/>
                  </a:moveTo>
                  <a:cubicBezTo>
                    <a:pt x="92010" y="0"/>
                    <a:pt x="0" y="94508"/>
                    <a:pt x="0" y="211090"/>
                  </a:cubicBezTo>
                  <a:cubicBezTo>
                    <a:pt x="0" y="327672"/>
                    <a:pt x="92010" y="422180"/>
                    <a:pt x="205509" y="422180"/>
                  </a:cubicBezTo>
                  <a:cubicBezTo>
                    <a:pt x="319009" y="422180"/>
                    <a:pt x="411018" y="327672"/>
                    <a:pt x="411018" y="211090"/>
                  </a:cubicBezTo>
                  <a:cubicBezTo>
                    <a:pt x="411018" y="94508"/>
                    <a:pt x="319009" y="0"/>
                    <a:pt x="205509" y="0"/>
                  </a:cubicBezTo>
                  <a:lnTo>
                    <a:pt x="205509" y="0"/>
                  </a:lnTo>
                  <a:close/>
                </a:path>
              </a:pathLst>
            </a:custGeom>
            <a:solidFill>
              <a:srgbClr val="FFCCD2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38533" y="49104"/>
              <a:ext cx="333952" cy="333497"/>
            </a:xfrm>
            <a:prstGeom prst="rect">
              <a:avLst/>
            </a:prstGeom>
          </p:spPr>
          <p:txBody>
            <a:bodyPr anchor="ctr" rtlCol="false" tIns="12320" lIns="12320" bIns="12320" rIns="12320"/>
            <a:lstStyle/>
            <a:p>
              <a:pPr algn="ctr">
                <a:lnSpc>
                  <a:spcPts val="3480"/>
                </a:lnSpc>
              </a:pPr>
              <a:r>
                <a:rPr lang="en-US" sz="2900">
                  <a:solidFill>
                    <a:srgbClr val="000000"/>
                  </a:solidFill>
                  <a:latin typeface="Montserrat"/>
                </a:rPr>
                <a:t>1.2</a:t>
              </a:r>
            </a:p>
            <a:p>
              <a:pPr algn="ctr">
                <a:lnSpc>
                  <a:spcPts val="3480"/>
                </a:lnSpc>
              </a:pPr>
              <a:r>
                <a:rPr lang="en-US" sz="2900">
                  <a:solidFill>
                    <a:srgbClr val="000000"/>
                  </a:solidFill>
                  <a:latin typeface="Montserrat"/>
                </a:rPr>
                <a:t>Disease Manage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28700" y="5596379"/>
            <a:ext cx="2426047" cy="2491930"/>
            <a:chOff x="0" y="0"/>
            <a:chExt cx="411018" cy="42218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11018" cy="422180"/>
            </a:xfrm>
            <a:custGeom>
              <a:avLst/>
              <a:gdLst/>
              <a:ahLst/>
              <a:cxnLst/>
              <a:rect r="r" b="b" t="t" l="l"/>
              <a:pathLst>
                <a:path h="422180" w="411018">
                  <a:moveTo>
                    <a:pt x="205509" y="0"/>
                  </a:moveTo>
                  <a:cubicBezTo>
                    <a:pt x="92010" y="0"/>
                    <a:pt x="0" y="94508"/>
                    <a:pt x="0" y="211090"/>
                  </a:cubicBezTo>
                  <a:cubicBezTo>
                    <a:pt x="0" y="327672"/>
                    <a:pt x="92010" y="422180"/>
                    <a:pt x="205509" y="422180"/>
                  </a:cubicBezTo>
                  <a:cubicBezTo>
                    <a:pt x="319009" y="422180"/>
                    <a:pt x="411018" y="327672"/>
                    <a:pt x="411018" y="211090"/>
                  </a:cubicBezTo>
                  <a:cubicBezTo>
                    <a:pt x="411018" y="94508"/>
                    <a:pt x="319009" y="0"/>
                    <a:pt x="205509" y="0"/>
                  </a:cubicBezTo>
                  <a:lnTo>
                    <a:pt x="205509" y="0"/>
                  </a:lnTo>
                  <a:close/>
                </a:path>
              </a:pathLst>
            </a:custGeom>
            <a:solidFill>
              <a:srgbClr val="FFCCD2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38533" y="49104"/>
              <a:ext cx="333952" cy="333497"/>
            </a:xfrm>
            <a:prstGeom prst="rect">
              <a:avLst/>
            </a:prstGeom>
          </p:spPr>
          <p:txBody>
            <a:bodyPr anchor="ctr" rtlCol="false" tIns="12320" lIns="12320" bIns="12320" rIns="12320"/>
            <a:lstStyle/>
            <a:p>
              <a:pPr algn="ctr">
                <a:lnSpc>
                  <a:spcPts val="3480"/>
                </a:lnSpc>
              </a:pPr>
              <a:r>
                <a:rPr lang="en-US" sz="2900">
                  <a:solidFill>
                    <a:srgbClr val="000000"/>
                  </a:solidFill>
                  <a:latin typeface="Montserrat"/>
                </a:rPr>
                <a:t>1.1</a:t>
              </a:r>
            </a:p>
            <a:p>
              <a:pPr algn="ctr">
                <a:lnSpc>
                  <a:spcPts val="3480"/>
                </a:lnSpc>
              </a:pPr>
              <a:r>
                <a:rPr lang="en-US" sz="2900">
                  <a:solidFill>
                    <a:srgbClr val="000000"/>
                  </a:solidFill>
                  <a:latin typeface="Montserrat"/>
                </a:rPr>
                <a:t>Approve</a:t>
              </a:r>
            </a:p>
            <a:p>
              <a:pPr algn="ctr">
                <a:lnSpc>
                  <a:spcPts val="3480"/>
                </a:lnSpc>
              </a:pPr>
              <a:r>
                <a:rPr lang="en-US" sz="2900">
                  <a:solidFill>
                    <a:srgbClr val="000000"/>
                  </a:solidFill>
                  <a:latin typeface="Montserrat"/>
                </a:rPr>
                <a:t>Doctor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4796881" y="5627187"/>
            <a:ext cx="2396053" cy="2461122"/>
            <a:chOff x="0" y="0"/>
            <a:chExt cx="411018" cy="42218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11018" cy="422180"/>
            </a:xfrm>
            <a:custGeom>
              <a:avLst/>
              <a:gdLst/>
              <a:ahLst/>
              <a:cxnLst/>
              <a:rect r="r" b="b" t="t" l="l"/>
              <a:pathLst>
                <a:path h="422180" w="411018">
                  <a:moveTo>
                    <a:pt x="205509" y="0"/>
                  </a:moveTo>
                  <a:cubicBezTo>
                    <a:pt x="92010" y="0"/>
                    <a:pt x="0" y="94508"/>
                    <a:pt x="0" y="211090"/>
                  </a:cubicBezTo>
                  <a:cubicBezTo>
                    <a:pt x="0" y="327672"/>
                    <a:pt x="92010" y="422180"/>
                    <a:pt x="205509" y="422180"/>
                  </a:cubicBezTo>
                  <a:cubicBezTo>
                    <a:pt x="319009" y="422180"/>
                    <a:pt x="411018" y="327672"/>
                    <a:pt x="411018" y="211090"/>
                  </a:cubicBezTo>
                  <a:cubicBezTo>
                    <a:pt x="411018" y="94508"/>
                    <a:pt x="319009" y="0"/>
                    <a:pt x="205509" y="0"/>
                  </a:cubicBezTo>
                  <a:lnTo>
                    <a:pt x="205509" y="0"/>
                  </a:lnTo>
                  <a:close/>
                </a:path>
              </a:pathLst>
            </a:custGeom>
            <a:solidFill>
              <a:srgbClr val="FFCCD2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38533" y="49104"/>
              <a:ext cx="333952" cy="333497"/>
            </a:xfrm>
            <a:prstGeom prst="rect">
              <a:avLst/>
            </a:prstGeom>
          </p:spPr>
          <p:txBody>
            <a:bodyPr anchor="ctr" rtlCol="false" tIns="12320" lIns="12320" bIns="12320" rIns="12320"/>
            <a:lstStyle/>
            <a:p>
              <a:pPr algn="ctr">
                <a:lnSpc>
                  <a:spcPts val="3480"/>
                </a:lnSpc>
              </a:pPr>
              <a:r>
                <a:rPr lang="en-US" sz="2900">
                  <a:solidFill>
                    <a:srgbClr val="000000"/>
                  </a:solidFill>
                  <a:latin typeface="Montserrat"/>
                </a:rPr>
                <a:t>1.6</a:t>
              </a:r>
            </a:p>
            <a:p>
              <a:pPr algn="ctr">
                <a:lnSpc>
                  <a:spcPts val="3480"/>
                </a:lnSpc>
              </a:pPr>
              <a:r>
                <a:rPr lang="en-US" sz="2900">
                  <a:solidFill>
                    <a:srgbClr val="000000"/>
                  </a:solidFill>
                  <a:latin typeface="Montserrat"/>
                </a:rPr>
                <a:t>Analysis FeedBack 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304129" y="5631505"/>
            <a:ext cx="2391849" cy="2456804"/>
            <a:chOff x="0" y="0"/>
            <a:chExt cx="411018" cy="42218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11018" cy="422180"/>
            </a:xfrm>
            <a:custGeom>
              <a:avLst/>
              <a:gdLst/>
              <a:ahLst/>
              <a:cxnLst/>
              <a:rect r="r" b="b" t="t" l="l"/>
              <a:pathLst>
                <a:path h="422180" w="411018">
                  <a:moveTo>
                    <a:pt x="205509" y="0"/>
                  </a:moveTo>
                  <a:cubicBezTo>
                    <a:pt x="92010" y="0"/>
                    <a:pt x="0" y="94508"/>
                    <a:pt x="0" y="211090"/>
                  </a:cubicBezTo>
                  <a:cubicBezTo>
                    <a:pt x="0" y="327672"/>
                    <a:pt x="92010" y="422180"/>
                    <a:pt x="205509" y="422180"/>
                  </a:cubicBezTo>
                  <a:cubicBezTo>
                    <a:pt x="319009" y="422180"/>
                    <a:pt x="411018" y="327672"/>
                    <a:pt x="411018" y="211090"/>
                  </a:cubicBezTo>
                  <a:cubicBezTo>
                    <a:pt x="411018" y="94508"/>
                    <a:pt x="319009" y="0"/>
                    <a:pt x="205509" y="0"/>
                  </a:cubicBezTo>
                  <a:lnTo>
                    <a:pt x="205509" y="0"/>
                  </a:lnTo>
                  <a:close/>
                </a:path>
              </a:pathLst>
            </a:custGeom>
            <a:solidFill>
              <a:srgbClr val="FFCCD2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38533" y="49104"/>
              <a:ext cx="333952" cy="333497"/>
            </a:xfrm>
            <a:prstGeom prst="rect">
              <a:avLst/>
            </a:prstGeom>
          </p:spPr>
          <p:txBody>
            <a:bodyPr anchor="ctr" rtlCol="false" tIns="12320" lIns="12320" bIns="12320" rIns="12320"/>
            <a:lstStyle/>
            <a:p>
              <a:pPr algn="ctr">
                <a:lnSpc>
                  <a:spcPts val="3480"/>
                </a:lnSpc>
              </a:pPr>
              <a:r>
                <a:rPr lang="en-US" sz="2900">
                  <a:solidFill>
                    <a:srgbClr val="000000"/>
                  </a:solidFill>
                  <a:latin typeface="Montserrat"/>
                </a:rPr>
                <a:t>1.4</a:t>
              </a:r>
            </a:p>
            <a:p>
              <a:pPr algn="ctr">
                <a:lnSpc>
                  <a:spcPts val="3480"/>
                </a:lnSpc>
              </a:pPr>
              <a:r>
                <a:rPr lang="en-US" sz="2900">
                  <a:solidFill>
                    <a:srgbClr val="000000"/>
                  </a:solidFill>
                  <a:latin typeface="Montserrat"/>
                </a:rPr>
                <a:t>Patient</a:t>
              </a:r>
            </a:p>
            <a:p>
              <a:pPr algn="ctr">
                <a:lnSpc>
                  <a:spcPts val="3480"/>
                </a:lnSpc>
              </a:pPr>
              <a:r>
                <a:rPr lang="en-US" sz="2900">
                  <a:solidFill>
                    <a:srgbClr val="000000"/>
                  </a:solidFill>
                  <a:latin typeface="Montserrat"/>
                </a:rPr>
                <a:t>Manage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2048403" y="5627187"/>
            <a:ext cx="2396053" cy="2461122"/>
            <a:chOff x="0" y="0"/>
            <a:chExt cx="411018" cy="42218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11018" cy="422180"/>
            </a:xfrm>
            <a:custGeom>
              <a:avLst/>
              <a:gdLst/>
              <a:ahLst/>
              <a:cxnLst/>
              <a:rect r="r" b="b" t="t" l="l"/>
              <a:pathLst>
                <a:path h="422180" w="411018">
                  <a:moveTo>
                    <a:pt x="205509" y="0"/>
                  </a:moveTo>
                  <a:cubicBezTo>
                    <a:pt x="92010" y="0"/>
                    <a:pt x="0" y="94508"/>
                    <a:pt x="0" y="211090"/>
                  </a:cubicBezTo>
                  <a:cubicBezTo>
                    <a:pt x="0" y="327672"/>
                    <a:pt x="92010" y="422180"/>
                    <a:pt x="205509" y="422180"/>
                  </a:cubicBezTo>
                  <a:cubicBezTo>
                    <a:pt x="319009" y="422180"/>
                    <a:pt x="411018" y="327672"/>
                    <a:pt x="411018" y="211090"/>
                  </a:cubicBezTo>
                  <a:cubicBezTo>
                    <a:pt x="411018" y="94508"/>
                    <a:pt x="319009" y="0"/>
                    <a:pt x="205509" y="0"/>
                  </a:cubicBezTo>
                  <a:lnTo>
                    <a:pt x="205509" y="0"/>
                  </a:lnTo>
                  <a:close/>
                </a:path>
              </a:pathLst>
            </a:custGeom>
            <a:solidFill>
              <a:srgbClr val="FFCCD2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38533" y="49104"/>
              <a:ext cx="333952" cy="333497"/>
            </a:xfrm>
            <a:prstGeom prst="rect">
              <a:avLst/>
            </a:prstGeom>
          </p:spPr>
          <p:txBody>
            <a:bodyPr anchor="ctr" rtlCol="false" tIns="12320" lIns="12320" bIns="12320" rIns="12320"/>
            <a:lstStyle/>
            <a:p>
              <a:pPr algn="ctr">
                <a:lnSpc>
                  <a:spcPts val="3479"/>
                </a:lnSpc>
              </a:pPr>
              <a:r>
                <a:rPr lang="en-US" sz="2899">
                  <a:solidFill>
                    <a:srgbClr val="000000"/>
                  </a:solidFill>
                  <a:latin typeface="Montserrat"/>
                </a:rPr>
                <a:t>1.5</a:t>
              </a:r>
            </a:p>
            <a:p>
              <a:pPr algn="ctr">
                <a:lnSpc>
                  <a:spcPts val="3479"/>
                </a:lnSpc>
              </a:pPr>
              <a:r>
                <a:rPr lang="en-US" sz="2899">
                  <a:solidFill>
                    <a:srgbClr val="000000"/>
                  </a:solidFill>
                  <a:latin typeface="Montserrat"/>
                </a:rPr>
                <a:t>Generate report</a:t>
              </a:r>
            </a:p>
          </p:txBody>
        </p:sp>
      </p:grpSp>
      <p:sp>
        <p:nvSpPr>
          <p:cNvPr name="AutoShape 38" id="38"/>
          <p:cNvSpPr/>
          <p:nvPr/>
        </p:nvSpPr>
        <p:spPr>
          <a:xfrm flipV="true">
            <a:off x="2241724" y="4120004"/>
            <a:ext cx="7241599" cy="1476375"/>
          </a:xfrm>
          <a:prstGeom prst="line">
            <a:avLst/>
          </a:prstGeom>
          <a:ln cap="rnd" w="66675">
            <a:solidFill>
              <a:srgbClr val="696666"/>
            </a:solidFill>
            <a:prstDash val="solid"/>
            <a:headEnd type="triangle" len="med" w="lg"/>
            <a:tailEnd type="triangle" len="med" w="lg"/>
          </a:ln>
        </p:spPr>
      </p:sp>
      <p:sp>
        <p:nvSpPr>
          <p:cNvPr name="AutoShape 39" id="39"/>
          <p:cNvSpPr/>
          <p:nvPr/>
        </p:nvSpPr>
        <p:spPr>
          <a:xfrm flipV="true">
            <a:off x="5007506" y="4120004"/>
            <a:ext cx="4475816" cy="1476375"/>
          </a:xfrm>
          <a:prstGeom prst="line">
            <a:avLst/>
          </a:prstGeom>
          <a:ln cap="rnd" w="66675">
            <a:solidFill>
              <a:srgbClr val="696666"/>
            </a:solidFill>
            <a:prstDash val="solid"/>
            <a:headEnd type="triangle" len="med" w="lg"/>
            <a:tailEnd type="triangle" len="med" w="lg"/>
          </a:ln>
        </p:spPr>
      </p:sp>
      <p:sp>
        <p:nvSpPr>
          <p:cNvPr name="AutoShape 40" id="40"/>
          <p:cNvSpPr/>
          <p:nvPr/>
        </p:nvSpPr>
        <p:spPr>
          <a:xfrm flipV="true">
            <a:off x="7753677" y="4120004"/>
            <a:ext cx="1729646" cy="1507183"/>
          </a:xfrm>
          <a:prstGeom prst="line">
            <a:avLst/>
          </a:prstGeom>
          <a:ln cap="rnd" w="66675">
            <a:solidFill>
              <a:srgbClr val="696666"/>
            </a:solidFill>
            <a:prstDash val="solid"/>
            <a:headEnd type="triangle" len="med" w="lg"/>
            <a:tailEnd type="triangle" len="med" w="lg"/>
          </a:ln>
        </p:spPr>
      </p:sp>
      <p:sp>
        <p:nvSpPr>
          <p:cNvPr name="AutoShape 41" id="41"/>
          <p:cNvSpPr/>
          <p:nvPr/>
        </p:nvSpPr>
        <p:spPr>
          <a:xfrm flipH="true" flipV="true">
            <a:off x="9483323" y="4120004"/>
            <a:ext cx="1016731" cy="1511501"/>
          </a:xfrm>
          <a:prstGeom prst="line">
            <a:avLst/>
          </a:prstGeom>
          <a:ln cap="rnd" w="66675">
            <a:solidFill>
              <a:srgbClr val="696666"/>
            </a:solidFill>
            <a:prstDash val="solid"/>
            <a:headEnd type="triangle" len="med" w="lg"/>
            <a:tailEnd type="triangle" len="med" w="lg"/>
          </a:ln>
        </p:spPr>
      </p:sp>
      <p:sp>
        <p:nvSpPr>
          <p:cNvPr name="AutoShape 42" id="42"/>
          <p:cNvSpPr/>
          <p:nvPr/>
        </p:nvSpPr>
        <p:spPr>
          <a:xfrm flipH="true" flipV="true">
            <a:off x="9483323" y="4120004"/>
            <a:ext cx="3763107" cy="1507183"/>
          </a:xfrm>
          <a:prstGeom prst="line">
            <a:avLst/>
          </a:prstGeom>
          <a:ln cap="rnd" w="66675">
            <a:solidFill>
              <a:srgbClr val="696666"/>
            </a:solidFill>
            <a:prstDash val="solid"/>
            <a:headEnd type="triangle" len="med" w="lg"/>
            <a:tailEnd type="triangle" len="med" w="lg"/>
          </a:ln>
        </p:spPr>
      </p:sp>
      <p:sp>
        <p:nvSpPr>
          <p:cNvPr name="AutoShape 43" id="43"/>
          <p:cNvSpPr/>
          <p:nvPr/>
        </p:nvSpPr>
        <p:spPr>
          <a:xfrm flipH="true" flipV="true">
            <a:off x="9483323" y="4120004"/>
            <a:ext cx="6511585" cy="1507183"/>
          </a:xfrm>
          <a:prstGeom prst="line">
            <a:avLst/>
          </a:prstGeom>
          <a:ln cap="rnd" w="66675">
            <a:solidFill>
              <a:srgbClr val="696666"/>
            </a:solidFill>
            <a:prstDash val="solid"/>
            <a:headEnd type="triangle" len="med" w="lg"/>
            <a:tailEnd type="triangle" len="med" w="lg"/>
          </a:ln>
        </p:spPr>
      </p:sp>
      <p:sp>
        <p:nvSpPr>
          <p:cNvPr name="AutoShape 44" id="44"/>
          <p:cNvSpPr/>
          <p:nvPr/>
        </p:nvSpPr>
        <p:spPr>
          <a:xfrm flipH="true">
            <a:off x="1028700" y="8983659"/>
            <a:ext cx="2426047" cy="0"/>
          </a:xfrm>
          <a:prstGeom prst="line">
            <a:avLst/>
          </a:prstGeom>
          <a:ln cap="rnd" w="95250">
            <a:solidFill>
              <a:srgbClr val="FBF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5" id="45"/>
          <p:cNvSpPr/>
          <p:nvPr/>
        </p:nvSpPr>
        <p:spPr>
          <a:xfrm flipH="true">
            <a:off x="1028700" y="9885424"/>
            <a:ext cx="2426047" cy="0"/>
          </a:xfrm>
          <a:prstGeom prst="line">
            <a:avLst/>
          </a:prstGeom>
          <a:ln cap="rnd" w="95250">
            <a:solidFill>
              <a:srgbClr val="FBF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6" id="46"/>
          <p:cNvSpPr txBox="true"/>
          <p:nvPr/>
        </p:nvSpPr>
        <p:spPr>
          <a:xfrm rot="0">
            <a:off x="1028700" y="9134245"/>
            <a:ext cx="2426047" cy="509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8"/>
              </a:lnSpc>
            </a:pPr>
            <a:r>
              <a:rPr lang="en-US" sz="2820">
                <a:solidFill>
                  <a:srgbClr val="000000"/>
                </a:solidFill>
                <a:latin typeface="Poppins"/>
              </a:rPr>
              <a:t>Doctors</a:t>
            </a:r>
          </a:p>
        </p:txBody>
      </p:sp>
      <p:sp>
        <p:nvSpPr>
          <p:cNvPr name="AutoShape 47" id="47"/>
          <p:cNvSpPr/>
          <p:nvPr/>
        </p:nvSpPr>
        <p:spPr>
          <a:xfrm flipH="true">
            <a:off x="3811787" y="8983659"/>
            <a:ext cx="2391438" cy="0"/>
          </a:xfrm>
          <a:prstGeom prst="line">
            <a:avLst/>
          </a:prstGeom>
          <a:ln cap="rnd" w="95250">
            <a:solidFill>
              <a:srgbClr val="FBF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8" id="48"/>
          <p:cNvSpPr/>
          <p:nvPr/>
        </p:nvSpPr>
        <p:spPr>
          <a:xfrm flipH="true">
            <a:off x="3811787" y="9885424"/>
            <a:ext cx="2391438" cy="0"/>
          </a:xfrm>
          <a:prstGeom prst="line">
            <a:avLst/>
          </a:prstGeom>
          <a:ln cap="rnd" w="95250">
            <a:solidFill>
              <a:srgbClr val="FBF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9" id="49"/>
          <p:cNvSpPr txBox="true"/>
          <p:nvPr/>
        </p:nvSpPr>
        <p:spPr>
          <a:xfrm rot="0">
            <a:off x="3811787" y="9134245"/>
            <a:ext cx="2391438" cy="509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8"/>
              </a:lnSpc>
            </a:pPr>
            <a:r>
              <a:rPr lang="en-US" sz="2820">
                <a:solidFill>
                  <a:srgbClr val="000000"/>
                </a:solidFill>
                <a:latin typeface="Poppins"/>
              </a:rPr>
              <a:t>Disease</a:t>
            </a:r>
          </a:p>
        </p:txBody>
      </p:sp>
      <p:sp>
        <p:nvSpPr>
          <p:cNvPr name="AutoShape 50" id="50"/>
          <p:cNvSpPr/>
          <p:nvPr/>
        </p:nvSpPr>
        <p:spPr>
          <a:xfrm flipH="true">
            <a:off x="6560266" y="9031284"/>
            <a:ext cx="2391438" cy="0"/>
          </a:xfrm>
          <a:prstGeom prst="line">
            <a:avLst/>
          </a:prstGeom>
          <a:ln cap="rnd" w="95250">
            <a:solidFill>
              <a:srgbClr val="FBF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1" id="51"/>
          <p:cNvSpPr/>
          <p:nvPr/>
        </p:nvSpPr>
        <p:spPr>
          <a:xfrm flipH="true">
            <a:off x="6560266" y="9933049"/>
            <a:ext cx="2391438" cy="0"/>
          </a:xfrm>
          <a:prstGeom prst="line">
            <a:avLst/>
          </a:prstGeom>
          <a:ln cap="rnd" w="95250">
            <a:solidFill>
              <a:srgbClr val="FBF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2" id="52"/>
          <p:cNvSpPr txBox="true"/>
          <p:nvPr/>
        </p:nvSpPr>
        <p:spPr>
          <a:xfrm rot="0">
            <a:off x="6560266" y="9181870"/>
            <a:ext cx="2391438" cy="509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8"/>
              </a:lnSpc>
            </a:pPr>
            <a:r>
              <a:rPr lang="en-US" sz="2820">
                <a:solidFill>
                  <a:srgbClr val="000000"/>
                </a:solidFill>
                <a:latin typeface="Poppins"/>
              </a:rPr>
              <a:t>Doctor</a:t>
            </a:r>
          </a:p>
        </p:txBody>
      </p:sp>
      <p:sp>
        <p:nvSpPr>
          <p:cNvPr name="AutoShape 53" id="53"/>
          <p:cNvSpPr/>
          <p:nvPr/>
        </p:nvSpPr>
        <p:spPr>
          <a:xfrm flipH="true">
            <a:off x="9304540" y="9031284"/>
            <a:ext cx="2391438" cy="0"/>
          </a:xfrm>
          <a:prstGeom prst="line">
            <a:avLst/>
          </a:prstGeom>
          <a:ln cap="rnd" w="95250">
            <a:solidFill>
              <a:srgbClr val="FBF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4" id="54"/>
          <p:cNvSpPr/>
          <p:nvPr/>
        </p:nvSpPr>
        <p:spPr>
          <a:xfrm flipH="true">
            <a:off x="9304540" y="9933049"/>
            <a:ext cx="2391438" cy="0"/>
          </a:xfrm>
          <a:prstGeom prst="line">
            <a:avLst/>
          </a:prstGeom>
          <a:ln cap="rnd" w="95250">
            <a:solidFill>
              <a:srgbClr val="FBF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5" id="55"/>
          <p:cNvSpPr txBox="true"/>
          <p:nvPr/>
        </p:nvSpPr>
        <p:spPr>
          <a:xfrm rot="0">
            <a:off x="9304540" y="9181870"/>
            <a:ext cx="2391438" cy="509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8"/>
              </a:lnSpc>
            </a:pPr>
            <a:r>
              <a:rPr lang="en-US" sz="2820">
                <a:solidFill>
                  <a:srgbClr val="000000"/>
                </a:solidFill>
                <a:latin typeface="Poppins"/>
              </a:rPr>
              <a:t>Patient</a:t>
            </a:r>
          </a:p>
        </p:txBody>
      </p:sp>
      <p:sp>
        <p:nvSpPr>
          <p:cNvPr name="AutoShape 56" id="56"/>
          <p:cNvSpPr/>
          <p:nvPr/>
        </p:nvSpPr>
        <p:spPr>
          <a:xfrm flipH="true">
            <a:off x="12053018" y="9028546"/>
            <a:ext cx="2391438" cy="0"/>
          </a:xfrm>
          <a:prstGeom prst="line">
            <a:avLst/>
          </a:prstGeom>
          <a:ln cap="rnd" w="95250">
            <a:solidFill>
              <a:srgbClr val="FBF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7" id="57"/>
          <p:cNvSpPr/>
          <p:nvPr/>
        </p:nvSpPr>
        <p:spPr>
          <a:xfrm flipH="true">
            <a:off x="12053018" y="9930312"/>
            <a:ext cx="2391438" cy="0"/>
          </a:xfrm>
          <a:prstGeom prst="line">
            <a:avLst/>
          </a:prstGeom>
          <a:ln cap="rnd" w="95250">
            <a:solidFill>
              <a:srgbClr val="FBF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8" id="58"/>
          <p:cNvSpPr txBox="true"/>
          <p:nvPr/>
        </p:nvSpPr>
        <p:spPr>
          <a:xfrm rot="0">
            <a:off x="12053018" y="9246958"/>
            <a:ext cx="2391438" cy="407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8"/>
              </a:lnSpc>
            </a:pPr>
            <a:r>
              <a:rPr lang="en-US" sz="2320">
                <a:solidFill>
                  <a:srgbClr val="000000"/>
                </a:solidFill>
                <a:latin typeface="Poppins"/>
              </a:rPr>
              <a:t>Doctor/Patient</a:t>
            </a:r>
          </a:p>
        </p:txBody>
      </p:sp>
      <p:sp>
        <p:nvSpPr>
          <p:cNvPr name="AutoShape 59" id="59"/>
          <p:cNvSpPr/>
          <p:nvPr/>
        </p:nvSpPr>
        <p:spPr>
          <a:xfrm flipH="true">
            <a:off x="14764905" y="9025808"/>
            <a:ext cx="2391438" cy="0"/>
          </a:xfrm>
          <a:prstGeom prst="line">
            <a:avLst/>
          </a:prstGeom>
          <a:ln cap="rnd" w="95250">
            <a:solidFill>
              <a:srgbClr val="FBF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0" id="60"/>
          <p:cNvSpPr/>
          <p:nvPr/>
        </p:nvSpPr>
        <p:spPr>
          <a:xfrm flipH="true">
            <a:off x="14764905" y="9927574"/>
            <a:ext cx="2391438" cy="0"/>
          </a:xfrm>
          <a:prstGeom prst="line">
            <a:avLst/>
          </a:prstGeom>
          <a:ln cap="rnd" w="95250">
            <a:solidFill>
              <a:srgbClr val="FBF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1" id="61"/>
          <p:cNvSpPr txBox="true"/>
          <p:nvPr/>
        </p:nvSpPr>
        <p:spPr>
          <a:xfrm rot="0">
            <a:off x="14764905" y="9176395"/>
            <a:ext cx="2391438" cy="509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8"/>
              </a:lnSpc>
            </a:pPr>
            <a:r>
              <a:rPr lang="en-US" sz="2820">
                <a:solidFill>
                  <a:srgbClr val="000000"/>
                </a:solidFill>
                <a:latin typeface="Poppins"/>
              </a:rPr>
              <a:t>Feedback</a:t>
            </a:r>
          </a:p>
        </p:txBody>
      </p:sp>
      <p:grpSp>
        <p:nvGrpSpPr>
          <p:cNvPr name="Group 62" id="62"/>
          <p:cNvGrpSpPr/>
          <p:nvPr/>
        </p:nvGrpSpPr>
        <p:grpSpPr>
          <a:xfrm rot="-5400000">
            <a:off x="1840582" y="8162330"/>
            <a:ext cx="802282" cy="673289"/>
            <a:chOff x="0" y="0"/>
            <a:chExt cx="1069710" cy="897719"/>
          </a:xfrm>
        </p:grpSpPr>
        <p:sp>
          <p:nvSpPr>
            <p:cNvPr name="AutoShape 63" id="63"/>
            <p:cNvSpPr/>
            <p:nvPr/>
          </p:nvSpPr>
          <p:spPr>
            <a:xfrm flipH="true">
              <a:off x="0" y="320461"/>
              <a:ext cx="1069710" cy="0"/>
            </a:xfrm>
            <a:prstGeom prst="line">
              <a:avLst/>
            </a:prstGeom>
            <a:ln cap="rnd" w="50057">
              <a:solidFill>
                <a:srgbClr val="696666"/>
              </a:solidFill>
              <a:prstDash val="solid"/>
              <a:headEnd type="triangle" len="med" w="lg"/>
              <a:tailEnd type="none" len="sm" w="sm"/>
            </a:ln>
          </p:spPr>
        </p:sp>
        <p:sp>
          <p:nvSpPr>
            <p:cNvPr name="AutoShape 64" id="64"/>
            <p:cNvSpPr/>
            <p:nvPr/>
          </p:nvSpPr>
          <p:spPr>
            <a:xfrm flipH="true">
              <a:off x="0" y="575895"/>
              <a:ext cx="1069710" cy="0"/>
            </a:xfrm>
            <a:prstGeom prst="line">
              <a:avLst/>
            </a:prstGeom>
            <a:ln cap="rnd" w="50057">
              <a:solidFill>
                <a:srgbClr val="696666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65" id="65"/>
            <p:cNvSpPr txBox="true"/>
            <p:nvPr/>
          </p:nvSpPr>
          <p:spPr>
            <a:xfrm rot="0">
              <a:off x="340990" y="-28575"/>
              <a:ext cx="546553" cy="266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Poppins"/>
                </a:rPr>
                <a:t>Req</a:t>
              </a:r>
            </a:p>
          </p:txBody>
        </p:sp>
        <p:sp>
          <p:nvSpPr>
            <p:cNvPr name="TextBox 66" id="66"/>
            <p:cNvSpPr txBox="true"/>
            <p:nvPr/>
          </p:nvSpPr>
          <p:spPr>
            <a:xfrm rot="9881">
              <a:off x="341331" y="630238"/>
              <a:ext cx="474495" cy="266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Poppins"/>
                </a:rPr>
                <a:t>Res</a:t>
              </a:r>
            </a:p>
          </p:txBody>
        </p:sp>
      </p:grpSp>
      <p:grpSp>
        <p:nvGrpSpPr>
          <p:cNvPr name="Group 67" id="67"/>
          <p:cNvGrpSpPr/>
          <p:nvPr/>
        </p:nvGrpSpPr>
        <p:grpSpPr>
          <a:xfrm rot="-5400000">
            <a:off x="4606365" y="8162330"/>
            <a:ext cx="802282" cy="673289"/>
            <a:chOff x="0" y="0"/>
            <a:chExt cx="1069710" cy="897719"/>
          </a:xfrm>
        </p:grpSpPr>
        <p:sp>
          <p:nvSpPr>
            <p:cNvPr name="AutoShape 68" id="68"/>
            <p:cNvSpPr/>
            <p:nvPr/>
          </p:nvSpPr>
          <p:spPr>
            <a:xfrm flipH="true">
              <a:off x="0" y="320461"/>
              <a:ext cx="1069710" cy="0"/>
            </a:xfrm>
            <a:prstGeom prst="line">
              <a:avLst/>
            </a:prstGeom>
            <a:ln cap="rnd" w="50057">
              <a:solidFill>
                <a:srgbClr val="696666"/>
              </a:solidFill>
              <a:prstDash val="solid"/>
              <a:headEnd type="triangle" len="med" w="lg"/>
              <a:tailEnd type="none" len="sm" w="sm"/>
            </a:ln>
          </p:spPr>
        </p:sp>
        <p:sp>
          <p:nvSpPr>
            <p:cNvPr name="AutoShape 69" id="69"/>
            <p:cNvSpPr/>
            <p:nvPr/>
          </p:nvSpPr>
          <p:spPr>
            <a:xfrm flipH="true">
              <a:off x="0" y="575895"/>
              <a:ext cx="1069710" cy="0"/>
            </a:xfrm>
            <a:prstGeom prst="line">
              <a:avLst/>
            </a:prstGeom>
            <a:ln cap="rnd" w="50057">
              <a:solidFill>
                <a:srgbClr val="696666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70" id="70"/>
            <p:cNvSpPr txBox="true"/>
            <p:nvPr/>
          </p:nvSpPr>
          <p:spPr>
            <a:xfrm rot="0">
              <a:off x="340990" y="-28575"/>
              <a:ext cx="546553" cy="266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Poppins"/>
                </a:rPr>
                <a:t>Req</a:t>
              </a:r>
            </a:p>
          </p:txBody>
        </p:sp>
        <p:sp>
          <p:nvSpPr>
            <p:cNvPr name="TextBox 71" id="71"/>
            <p:cNvSpPr txBox="true"/>
            <p:nvPr/>
          </p:nvSpPr>
          <p:spPr>
            <a:xfrm rot="9881">
              <a:off x="341331" y="630238"/>
              <a:ext cx="474495" cy="266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Poppins"/>
                </a:rPr>
                <a:t>Res</a:t>
              </a:r>
            </a:p>
          </p:txBody>
        </p:sp>
      </p:grpSp>
      <p:grpSp>
        <p:nvGrpSpPr>
          <p:cNvPr name="Group 72" id="72"/>
          <p:cNvGrpSpPr/>
          <p:nvPr/>
        </p:nvGrpSpPr>
        <p:grpSpPr>
          <a:xfrm rot="-5400000">
            <a:off x="7352536" y="8162330"/>
            <a:ext cx="802282" cy="673289"/>
            <a:chOff x="0" y="0"/>
            <a:chExt cx="1069710" cy="897719"/>
          </a:xfrm>
        </p:grpSpPr>
        <p:sp>
          <p:nvSpPr>
            <p:cNvPr name="AutoShape 73" id="73"/>
            <p:cNvSpPr/>
            <p:nvPr/>
          </p:nvSpPr>
          <p:spPr>
            <a:xfrm flipH="true">
              <a:off x="0" y="320461"/>
              <a:ext cx="1069710" cy="0"/>
            </a:xfrm>
            <a:prstGeom prst="line">
              <a:avLst/>
            </a:prstGeom>
            <a:ln cap="rnd" w="50057">
              <a:solidFill>
                <a:srgbClr val="696666"/>
              </a:solidFill>
              <a:prstDash val="solid"/>
              <a:headEnd type="triangle" len="med" w="lg"/>
              <a:tailEnd type="none" len="sm" w="sm"/>
            </a:ln>
          </p:spPr>
        </p:sp>
        <p:sp>
          <p:nvSpPr>
            <p:cNvPr name="AutoShape 74" id="74"/>
            <p:cNvSpPr/>
            <p:nvPr/>
          </p:nvSpPr>
          <p:spPr>
            <a:xfrm flipH="true">
              <a:off x="0" y="575895"/>
              <a:ext cx="1069710" cy="0"/>
            </a:xfrm>
            <a:prstGeom prst="line">
              <a:avLst/>
            </a:prstGeom>
            <a:ln cap="rnd" w="50057">
              <a:solidFill>
                <a:srgbClr val="696666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75" id="75"/>
            <p:cNvSpPr txBox="true"/>
            <p:nvPr/>
          </p:nvSpPr>
          <p:spPr>
            <a:xfrm rot="0">
              <a:off x="340990" y="-28575"/>
              <a:ext cx="546553" cy="266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Poppins"/>
                </a:rPr>
                <a:t>Req</a:t>
              </a:r>
            </a:p>
          </p:txBody>
        </p:sp>
        <p:sp>
          <p:nvSpPr>
            <p:cNvPr name="TextBox 76" id="76"/>
            <p:cNvSpPr txBox="true"/>
            <p:nvPr/>
          </p:nvSpPr>
          <p:spPr>
            <a:xfrm rot="9881">
              <a:off x="341331" y="630238"/>
              <a:ext cx="474495" cy="266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Poppins"/>
                </a:rPr>
                <a:t>Res</a:t>
              </a:r>
            </a:p>
          </p:txBody>
        </p:sp>
      </p:grpSp>
      <p:grpSp>
        <p:nvGrpSpPr>
          <p:cNvPr name="Group 77" id="77"/>
          <p:cNvGrpSpPr/>
          <p:nvPr/>
        </p:nvGrpSpPr>
        <p:grpSpPr>
          <a:xfrm rot="-5400000">
            <a:off x="10098912" y="8162330"/>
            <a:ext cx="802282" cy="673289"/>
            <a:chOff x="0" y="0"/>
            <a:chExt cx="1069710" cy="897719"/>
          </a:xfrm>
        </p:grpSpPr>
        <p:sp>
          <p:nvSpPr>
            <p:cNvPr name="AutoShape 78" id="78"/>
            <p:cNvSpPr/>
            <p:nvPr/>
          </p:nvSpPr>
          <p:spPr>
            <a:xfrm flipH="true">
              <a:off x="0" y="320461"/>
              <a:ext cx="1069710" cy="0"/>
            </a:xfrm>
            <a:prstGeom prst="line">
              <a:avLst/>
            </a:prstGeom>
            <a:ln cap="rnd" w="50057">
              <a:solidFill>
                <a:srgbClr val="696666"/>
              </a:solidFill>
              <a:prstDash val="solid"/>
              <a:headEnd type="triangle" len="med" w="lg"/>
              <a:tailEnd type="none" len="sm" w="sm"/>
            </a:ln>
          </p:spPr>
        </p:sp>
        <p:sp>
          <p:nvSpPr>
            <p:cNvPr name="AutoShape 79" id="79"/>
            <p:cNvSpPr/>
            <p:nvPr/>
          </p:nvSpPr>
          <p:spPr>
            <a:xfrm flipH="true">
              <a:off x="0" y="575895"/>
              <a:ext cx="1069710" cy="0"/>
            </a:xfrm>
            <a:prstGeom prst="line">
              <a:avLst/>
            </a:prstGeom>
            <a:ln cap="rnd" w="50057">
              <a:solidFill>
                <a:srgbClr val="696666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80" id="80"/>
            <p:cNvSpPr txBox="true"/>
            <p:nvPr/>
          </p:nvSpPr>
          <p:spPr>
            <a:xfrm rot="0">
              <a:off x="340990" y="-28575"/>
              <a:ext cx="546553" cy="266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Poppins"/>
                </a:rPr>
                <a:t>Req</a:t>
              </a:r>
            </a:p>
          </p:txBody>
        </p:sp>
        <p:sp>
          <p:nvSpPr>
            <p:cNvPr name="TextBox 81" id="81"/>
            <p:cNvSpPr txBox="true"/>
            <p:nvPr/>
          </p:nvSpPr>
          <p:spPr>
            <a:xfrm rot="9881">
              <a:off x="341331" y="630238"/>
              <a:ext cx="474495" cy="266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Poppins"/>
                </a:rPr>
                <a:t>Res</a:t>
              </a:r>
            </a:p>
          </p:txBody>
        </p:sp>
      </p:grpSp>
      <p:grpSp>
        <p:nvGrpSpPr>
          <p:cNvPr name="Group 82" id="82"/>
          <p:cNvGrpSpPr/>
          <p:nvPr/>
        </p:nvGrpSpPr>
        <p:grpSpPr>
          <a:xfrm rot="-5400000">
            <a:off x="12845288" y="8162330"/>
            <a:ext cx="802282" cy="673289"/>
            <a:chOff x="0" y="0"/>
            <a:chExt cx="1069710" cy="897719"/>
          </a:xfrm>
        </p:grpSpPr>
        <p:sp>
          <p:nvSpPr>
            <p:cNvPr name="AutoShape 83" id="83"/>
            <p:cNvSpPr/>
            <p:nvPr/>
          </p:nvSpPr>
          <p:spPr>
            <a:xfrm flipH="true">
              <a:off x="0" y="320461"/>
              <a:ext cx="1069710" cy="0"/>
            </a:xfrm>
            <a:prstGeom prst="line">
              <a:avLst/>
            </a:prstGeom>
            <a:ln cap="rnd" w="50057">
              <a:solidFill>
                <a:srgbClr val="696666"/>
              </a:solidFill>
              <a:prstDash val="solid"/>
              <a:headEnd type="triangle" len="med" w="lg"/>
              <a:tailEnd type="none" len="sm" w="sm"/>
            </a:ln>
          </p:spPr>
        </p:sp>
        <p:sp>
          <p:nvSpPr>
            <p:cNvPr name="AutoShape 84" id="84"/>
            <p:cNvSpPr/>
            <p:nvPr/>
          </p:nvSpPr>
          <p:spPr>
            <a:xfrm flipH="true">
              <a:off x="0" y="575895"/>
              <a:ext cx="1069710" cy="0"/>
            </a:xfrm>
            <a:prstGeom prst="line">
              <a:avLst/>
            </a:prstGeom>
            <a:ln cap="rnd" w="50057">
              <a:solidFill>
                <a:srgbClr val="696666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85" id="85"/>
            <p:cNvSpPr txBox="true"/>
            <p:nvPr/>
          </p:nvSpPr>
          <p:spPr>
            <a:xfrm rot="0">
              <a:off x="340990" y="-28575"/>
              <a:ext cx="546553" cy="266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Poppins"/>
                </a:rPr>
                <a:t>Req</a:t>
              </a:r>
            </a:p>
          </p:txBody>
        </p:sp>
        <p:sp>
          <p:nvSpPr>
            <p:cNvPr name="TextBox 86" id="86"/>
            <p:cNvSpPr txBox="true"/>
            <p:nvPr/>
          </p:nvSpPr>
          <p:spPr>
            <a:xfrm rot="9881">
              <a:off x="341331" y="630238"/>
              <a:ext cx="474495" cy="266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Poppins"/>
                </a:rPr>
                <a:t>Res</a:t>
              </a:r>
            </a:p>
          </p:txBody>
        </p:sp>
      </p:grpSp>
      <p:grpSp>
        <p:nvGrpSpPr>
          <p:cNvPr name="Group 87" id="87"/>
          <p:cNvGrpSpPr/>
          <p:nvPr/>
        </p:nvGrpSpPr>
        <p:grpSpPr>
          <a:xfrm rot="-5400000">
            <a:off x="15593767" y="8162330"/>
            <a:ext cx="802282" cy="673289"/>
            <a:chOff x="0" y="0"/>
            <a:chExt cx="1069710" cy="897719"/>
          </a:xfrm>
        </p:grpSpPr>
        <p:sp>
          <p:nvSpPr>
            <p:cNvPr name="AutoShape 88" id="88"/>
            <p:cNvSpPr/>
            <p:nvPr/>
          </p:nvSpPr>
          <p:spPr>
            <a:xfrm flipH="true">
              <a:off x="0" y="320461"/>
              <a:ext cx="1069710" cy="0"/>
            </a:xfrm>
            <a:prstGeom prst="line">
              <a:avLst/>
            </a:prstGeom>
            <a:ln cap="rnd" w="50057">
              <a:solidFill>
                <a:srgbClr val="696666"/>
              </a:solidFill>
              <a:prstDash val="solid"/>
              <a:headEnd type="triangle" len="med" w="lg"/>
              <a:tailEnd type="none" len="sm" w="sm"/>
            </a:ln>
          </p:spPr>
        </p:sp>
        <p:sp>
          <p:nvSpPr>
            <p:cNvPr name="AutoShape 89" id="89"/>
            <p:cNvSpPr/>
            <p:nvPr/>
          </p:nvSpPr>
          <p:spPr>
            <a:xfrm flipH="true">
              <a:off x="0" y="575895"/>
              <a:ext cx="1069710" cy="0"/>
            </a:xfrm>
            <a:prstGeom prst="line">
              <a:avLst/>
            </a:prstGeom>
            <a:ln cap="rnd" w="50057">
              <a:solidFill>
                <a:srgbClr val="696666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90" id="90"/>
            <p:cNvSpPr txBox="true"/>
            <p:nvPr/>
          </p:nvSpPr>
          <p:spPr>
            <a:xfrm rot="0">
              <a:off x="340990" y="-28575"/>
              <a:ext cx="546553" cy="266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Poppins"/>
                </a:rPr>
                <a:t>Req</a:t>
              </a:r>
            </a:p>
          </p:txBody>
        </p:sp>
        <p:sp>
          <p:nvSpPr>
            <p:cNvPr name="TextBox 91" id="91"/>
            <p:cNvSpPr txBox="true"/>
            <p:nvPr/>
          </p:nvSpPr>
          <p:spPr>
            <a:xfrm rot="9881">
              <a:off x="341331" y="630238"/>
              <a:ext cx="474495" cy="266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Poppins"/>
                </a:rPr>
                <a:t>Res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0"/>
                </a:moveTo>
                <a:lnTo>
                  <a:pt x="0" y="18288000"/>
                </a:lnTo>
                <a:lnTo>
                  <a:pt x="10287000" y="18288000"/>
                </a:lnTo>
                <a:lnTo>
                  <a:pt x="1028700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7777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53386" y="916112"/>
            <a:ext cx="205914" cy="20591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15131" y="916112"/>
            <a:ext cx="205914" cy="20591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76875" y="916112"/>
            <a:ext cx="205914" cy="20591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71FD">
                <a:alpha val="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468645" y="82296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489325" y="593900"/>
            <a:ext cx="1588971" cy="869600"/>
          </a:xfrm>
          <a:custGeom>
            <a:avLst/>
            <a:gdLst/>
            <a:ahLst/>
            <a:cxnLst/>
            <a:rect r="r" b="b" t="t" l="l"/>
            <a:pathLst>
              <a:path h="869600" w="1588971">
                <a:moveTo>
                  <a:pt x="0" y="0"/>
                </a:moveTo>
                <a:lnTo>
                  <a:pt x="1588970" y="0"/>
                </a:lnTo>
                <a:lnTo>
                  <a:pt x="1588970" y="869600"/>
                </a:lnTo>
                <a:lnTo>
                  <a:pt x="0" y="86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81243" y="1571924"/>
            <a:ext cx="15340921" cy="59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sz="3300">
                <a:solidFill>
                  <a:srgbClr val="7E64FB"/>
                </a:solidFill>
                <a:latin typeface="Montserrat Bold"/>
              </a:rPr>
              <a:t>First Level DFD :– Level-1 </a:t>
            </a:r>
            <a:r>
              <a:rPr lang="en-US" sz="3300">
                <a:solidFill>
                  <a:srgbClr val="4DC5EF"/>
                </a:solidFill>
                <a:latin typeface="Montserrat Bold"/>
              </a:rPr>
              <a:t>(Doctors)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555650" y="5636712"/>
            <a:ext cx="2396053" cy="2461122"/>
            <a:chOff x="0" y="0"/>
            <a:chExt cx="411018" cy="42218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11018" cy="422180"/>
            </a:xfrm>
            <a:custGeom>
              <a:avLst/>
              <a:gdLst/>
              <a:ahLst/>
              <a:cxnLst/>
              <a:rect r="r" b="b" t="t" l="l"/>
              <a:pathLst>
                <a:path h="422180" w="411018">
                  <a:moveTo>
                    <a:pt x="205509" y="0"/>
                  </a:moveTo>
                  <a:cubicBezTo>
                    <a:pt x="92010" y="0"/>
                    <a:pt x="0" y="94508"/>
                    <a:pt x="0" y="211090"/>
                  </a:cubicBezTo>
                  <a:cubicBezTo>
                    <a:pt x="0" y="327672"/>
                    <a:pt x="92010" y="422180"/>
                    <a:pt x="205509" y="422180"/>
                  </a:cubicBezTo>
                  <a:cubicBezTo>
                    <a:pt x="319009" y="422180"/>
                    <a:pt x="411018" y="327672"/>
                    <a:pt x="411018" y="211090"/>
                  </a:cubicBezTo>
                  <a:cubicBezTo>
                    <a:pt x="411018" y="94508"/>
                    <a:pt x="319009" y="0"/>
                    <a:pt x="205509" y="0"/>
                  </a:cubicBezTo>
                  <a:lnTo>
                    <a:pt x="205509" y="0"/>
                  </a:lnTo>
                  <a:close/>
                </a:path>
              </a:pathLst>
            </a:custGeom>
            <a:solidFill>
              <a:srgbClr val="FFCCD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38533" y="-8046"/>
              <a:ext cx="333952" cy="390647"/>
            </a:xfrm>
            <a:prstGeom prst="rect">
              <a:avLst/>
            </a:prstGeom>
          </p:spPr>
          <p:txBody>
            <a:bodyPr anchor="ctr" rtlCol="false" tIns="12320" lIns="12320" bIns="12320" rIns="12320"/>
            <a:lstStyle/>
            <a:p>
              <a:pPr algn="ctr">
                <a:lnSpc>
                  <a:spcPts val="4060"/>
                </a:lnSpc>
              </a:pPr>
              <a:r>
                <a:rPr lang="en-US" sz="2900">
                  <a:solidFill>
                    <a:srgbClr val="000000"/>
                  </a:solidFill>
                  <a:latin typeface="Montserrat"/>
                </a:rPr>
                <a:t>2.3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latin typeface="Montserrat"/>
                </a:rPr>
                <a:t>Appointment</a:t>
              </a:r>
            </a:p>
            <a:p>
              <a:pPr algn="ctr">
                <a:lnSpc>
                  <a:spcPts val="3000"/>
                </a:lnSpc>
              </a:pPr>
              <a:r>
                <a:rPr lang="en-US" sz="2500">
                  <a:solidFill>
                    <a:srgbClr val="000000"/>
                  </a:solidFill>
                  <a:latin typeface="Montserrat"/>
                </a:rPr>
                <a:t>Manage</a:t>
              </a:r>
            </a:p>
            <a:p>
              <a:pPr algn="ctr">
                <a:lnSpc>
                  <a:spcPts val="264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240094" y="2857577"/>
            <a:ext cx="2486457" cy="1262427"/>
            <a:chOff x="0" y="0"/>
            <a:chExt cx="1805663" cy="91677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805663" cy="916773"/>
            </a:xfrm>
            <a:custGeom>
              <a:avLst/>
              <a:gdLst/>
              <a:ahLst/>
              <a:cxnLst/>
              <a:rect r="r" b="b" t="t" l="l"/>
              <a:pathLst>
                <a:path h="916773" w="1805663">
                  <a:moveTo>
                    <a:pt x="0" y="0"/>
                  </a:moveTo>
                  <a:lnTo>
                    <a:pt x="1805663" y="0"/>
                  </a:lnTo>
                  <a:lnTo>
                    <a:pt x="1805663" y="916773"/>
                  </a:lnTo>
                  <a:lnTo>
                    <a:pt x="0" y="916773"/>
                  </a:lnTo>
                  <a:close/>
                </a:path>
              </a:pathLst>
            </a:custGeom>
            <a:solidFill>
              <a:srgbClr val="D7DA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9525"/>
              <a:ext cx="1805663" cy="907248"/>
            </a:xfrm>
            <a:prstGeom prst="rect">
              <a:avLst/>
            </a:prstGeom>
          </p:spPr>
          <p:txBody>
            <a:bodyPr anchor="ctr" rtlCol="false" tIns="36961" lIns="36961" bIns="36961" rIns="36961"/>
            <a:lstStyle/>
            <a:p>
              <a:pPr algn="ctr">
                <a:lnSpc>
                  <a:spcPts val="3480"/>
                </a:lnSpc>
              </a:pPr>
              <a:r>
                <a:rPr lang="en-US" sz="2900">
                  <a:solidFill>
                    <a:srgbClr val="000000"/>
                  </a:solidFill>
                  <a:latin typeface="Montserrat"/>
                </a:rPr>
                <a:t>2.0</a:t>
              </a:r>
            </a:p>
            <a:p>
              <a:pPr algn="ctr">
                <a:lnSpc>
                  <a:spcPts val="3480"/>
                </a:lnSpc>
              </a:pPr>
              <a:r>
                <a:rPr lang="en-US" sz="2900">
                  <a:solidFill>
                    <a:srgbClr val="000000"/>
                  </a:solidFill>
                  <a:latin typeface="Montserrat"/>
                </a:rPr>
                <a:t>Doctors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028700" y="801410"/>
            <a:ext cx="485534" cy="454581"/>
          </a:xfrm>
          <a:custGeom>
            <a:avLst/>
            <a:gdLst/>
            <a:ahLst/>
            <a:cxnLst/>
            <a:rect r="r" b="b" t="t" l="l"/>
            <a:pathLst>
              <a:path h="454581" w="485534">
                <a:moveTo>
                  <a:pt x="0" y="0"/>
                </a:moveTo>
                <a:lnTo>
                  <a:pt x="485534" y="0"/>
                </a:lnTo>
                <a:lnTo>
                  <a:pt x="485534" y="454580"/>
                </a:lnTo>
                <a:lnTo>
                  <a:pt x="0" y="4545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619499" y="772809"/>
            <a:ext cx="27002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Get Doctors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3811787" y="5596379"/>
            <a:ext cx="2391438" cy="2456381"/>
            <a:chOff x="0" y="0"/>
            <a:chExt cx="411018" cy="42218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11018" cy="422180"/>
            </a:xfrm>
            <a:custGeom>
              <a:avLst/>
              <a:gdLst/>
              <a:ahLst/>
              <a:cxnLst/>
              <a:rect r="r" b="b" t="t" l="l"/>
              <a:pathLst>
                <a:path h="422180" w="411018">
                  <a:moveTo>
                    <a:pt x="205509" y="0"/>
                  </a:moveTo>
                  <a:cubicBezTo>
                    <a:pt x="92010" y="0"/>
                    <a:pt x="0" y="94508"/>
                    <a:pt x="0" y="211090"/>
                  </a:cubicBezTo>
                  <a:cubicBezTo>
                    <a:pt x="0" y="327672"/>
                    <a:pt x="92010" y="422180"/>
                    <a:pt x="205509" y="422180"/>
                  </a:cubicBezTo>
                  <a:cubicBezTo>
                    <a:pt x="319009" y="422180"/>
                    <a:pt x="411018" y="327672"/>
                    <a:pt x="411018" y="211090"/>
                  </a:cubicBezTo>
                  <a:cubicBezTo>
                    <a:pt x="411018" y="94508"/>
                    <a:pt x="319009" y="0"/>
                    <a:pt x="205509" y="0"/>
                  </a:cubicBezTo>
                  <a:lnTo>
                    <a:pt x="205509" y="0"/>
                  </a:lnTo>
                  <a:close/>
                </a:path>
              </a:pathLst>
            </a:custGeom>
            <a:solidFill>
              <a:srgbClr val="FFCCD2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38533" y="49104"/>
              <a:ext cx="333952" cy="333497"/>
            </a:xfrm>
            <a:prstGeom prst="rect">
              <a:avLst/>
            </a:prstGeom>
          </p:spPr>
          <p:txBody>
            <a:bodyPr anchor="ctr" rtlCol="false" tIns="12320" lIns="12320" bIns="12320" rIns="12320"/>
            <a:lstStyle/>
            <a:p>
              <a:pPr algn="ctr">
                <a:lnSpc>
                  <a:spcPts val="3480"/>
                </a:lnSpc>
              </a:pPr>
              <a:r>
                <a:rPr lang="en-US" sz="2900">
                  <a:solidFill>
                    <a:srgbClr val="000000"/>
                  </a:solidFill>
                  <a:latin typeface="Montserrat"/>
                </a:rPr>
                <a:t>2.2</a:t>
              </a:r>
            </a:p>
            <a:p>
              <a:pPr algn="ctr">
                <a:lnSpc>
                  <a:spcPts val="3480"/>
                </a:lnSpc>
              </a:pPr>
              <a:r>
                <a:rPr lang="en-US" sz="2900">
                  <a:solidFill>
                    <a:srgbClr val="000000"/>
                  </a:solidFill>
                  <a:latin typeface="Montserrat"/>
                </a:rPr>
                <a:t>Skills Manage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28700" y="5596379"/>
            <a:ext cx="2426047" cy="2491930"/>
            <a:chOff x="0" y="0"/>
            <a:chExt cx="411018" cy="42218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11018" cy="422180"/>
            </a:xfrm>
            <a:custGeom>
              <a:avLst/>
              <a:gdLst/>
              <a:ahLst/>
              <a:cxnLst/>
              <a:rect r="r" b="b" t="t" l="l"/>
              <a:pathLst>
                <a:path h="422180" w="411018">
                  <a:moveTo>
                    <a:pt x="205509" y="0"/>
                  </a:moveTo>
                  <a:cubicBezTo>
                    <a:pt x="92010" y="0"/>
                    <a:pt x="0" y="94508"/>
                    <a:pt x="0" y="211090"/>
                  </a:cubicBezTo>
                  <a:cubicBezTo>
                    <a:pt x="0" y="327672"/>
                    <a:pt x="92010" y="422180"/>
                    <a:pt x="205509" y="422180"/>
                  </a:cubicBezTo>
                  <a:cubicBezTo>
                    <a:pt x="319009" y="422180"/>
                    <a:pt x="411018" y="327672"/>
                    <a:pt x="411018" y="211090"/>
                  </a:cubicBezTo>
                  <a:cubicBezTo>
                    <a:pt x="411018" y="94508"/>
                    <a:pt x="319009" y="0"/>
                    <a:pt x="205509" y="0"/>
                  </a:cubicBezTo>
                  <a:lnTo>
                    <a:pt x="205509" y="0"/>
                  </a:lnTo>
                  <a:close/>
                </a:path>
              </a:pathLst>
            </a:custGeom>
            <a:solidFill>
              <a:srgbClr val="FFCCD2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38533" y="49104"/>
              <a:ext cx="333952" cy="333497"/>
            </a:xfrm>
            <a:prstGeom prst="rect">
              <a:avLst/>
            </a:prstGeom>
          </p:spPr>
          <p:txBody>
            <a:bodyPr anchor="ctr" rtlCol="false" tIns="12320" lIns="12320" bIns="12320" rIns="12320"/>
            <a:lstStyle/>
            <a:p>
              <a:pPr algn="ctr">
                <a:lnSpc>
                  <a:spcPts val="3480"/>
                </a:lnSpc>
              </a:pPr>
              <a:r>
                <a:rPr lang="en-US" sz="2900">
                  <a:solidFill>
                    <a:srgbClr val="000000"/>
                  </a:solidFill>
                  <a:latin typeface="Montserrat"/>
                </a:rPr>
                <a:t>2.1</a:t>
              </a:r>
            </a:p>
            <a:p>
              <a:pPr algn="ctr">
                <a:lnSpc>
                  <a:spcPts val="3480"/>
                </a:lnSpc>
              </a:pPr>
              <a:r>
                <a:rPr lang="en-US" sz="2900">
                  <a:solidFill>
                    <a:srgbClr val="000000"/>
                  </a:solidFill>
                  <a:latin typeface="Montserrat"/>
                </a:rPr>
                <a:t>Register/</a:t>
              </a:r>
            </a:p>
            <a:p>
              <a:pPr algn="ctr">
                <a:lnSpc>
                  <a:spcPts val="3480"/>
                </a:lnSpc>
              </a:pPr>
              <a:r>
                <a:rPr lang="en-US" sz="2900">
                  <a:solidFill>
                    <a:srgbClr val="000000"/>
                  </a:solidFill>
                  <a:latin typeface="Montserrat"/>
                </a:rPr>
                <a:t>Login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4796881" y="5627187"/>
            <a:ext cx="2396053" cy="2461122"/>
            <a:chOff x="0" y="0"/>
            <a:chExt cx="411018" cy="42218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11018" cy="422180"/>
            </a:xfrm>
            <a:custGeom>
              <a:avLst/>
              <a:gdLst/>
              <a:ahLst/>
              <a:cxnLst/>
              <a:rect r="r" b="b" t="t" l="l"/>
              <a:pathLst>
                <a:path h="422180" w="411018">
                  <a:moveTo>
                    <a:pt x="205509" y="0"/>
                  </a:moveTo>
                  <a:cubicBezTo>
                    <a:pt x="92010" y="0"/>
                    <a:pt x="0" y="94508"/>
                    <a:pt x="0" y="211090"/>
                  </a:cubicBezTo>
                  <a:cubicBezTo>
                    <a:pt x="0" y="327672"/>
                    <a:pt x="92010" y="422180"/>
                    <a:pt x="205509" y="422180"/>
                  </a:cubicBezTo>
                  <a:cubicBezTo>
                    <a:pt x="319009" y="422180"/>
                    <a:pt x="411018" y="327672"/>
                    <a:pt x="411018" y="211090"/>
                  </a:cubicBezTo>
                  <a:cubicBezTo>
                    <a:pt x="411018" y="94508"/>
                    <a:pt x="319009" y="0"/>
                    <a:pt x="205509" y="0"/>
                  </a:cubicBezTo>
                  <a:lnTo>
                    <a:pt x="205509" y="0"/>
                  </a:lnTo>
                  <a:close/>
                </a:path>
              </a:pathLst>
            </a:custGeom>
            <a:solidFill>
              <a:srgbClr val="FFCCD2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38533" y="49104"/>
              <a:ext cx="333952" cy="333497"/>
            </a:xfrm>
            <a:prstGeom prst="rect">
              <a:avLst/>
            </a:prstGeom>
          </p:spPr>
          <p:txBody>
            <a:bodyPr anchor="ctr" rtlCol="false" tIns="12320" lIns="12320" bIns="12320" rIns="12320"/>
            <a:lstStyle/>
            <a:p>
              <a:pPr algn="ctr">
                <a:lnSpc>
                  <a:spcPts val="3480"/>
                </a:lnSpc>
              </a:pPr>
              <a:r>
                <a:rPr lang="en-US" sz="2900">
                  <a:solidFill>
                    <a:srgbClr val="000000"/>
                  </a:solidFill>
                  <a:latin typeface="Montserrat"/>
                </a:rPr>
                <a:t>2.6</a:t>
              </a:r>
            </a:p>
            <a:p>
              <a:pPr algn="ctr">
                <a:lnSpc>
                  <a:spcPts val="3480"/>
                </a:lnSpc>
              </a:pPr>
              <a:r>
                <a:rPr lang="en-US" sz="2900">
                  <a:solidFill>
                    <a:srgbClr val="000000"/>
                  </a:solidFill>
                  <a:latin typeface="Montserrat"/>
                </a:rPr>
                <a:t>View FeedBack 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304129" y="5631505"/>
            <a:ext cx="2391849" cy="2456804"/>
            <a:chOff x="0" y="0"/>
            <a:chExt cx="411018" cy="42218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11018" cy="422180"/>
            </a:xfrm>
            <a:custGeom>
              <a:avLst/>
              <a:gdLst/>
              <a:ahLst/>
              <a:cxnLst/>
              <a:rect r="r" b="b" t="t" l="l"/>
              <a:pathLst>
                <a:path h="422180" w="411018">
                  <a:moveTo>
                    <a:pt x="205509" y="0"/>
                  </a:moveTo>
                  <a:cubicBezTo>
                    <a:pt x="92010" y="0"/>
                    <a:pt x="0" y="94508"/>
                    <a:pt x="0" y="211090"/>
                  </a:cubicBezTo>
                  <a:cubicBezTo>
                    <a:pt x="0" y="327672"/>
                    <a:pt x="92010" y="422180"/>
                    <a:pt x="205509" y="422180"/>
                  </a:cubicBezTo>
                  <a:cubicBezTo>
                    <a:pt x="319009" y="422180"/>
                    <a:pt x="411018" y="327672"/>
                    <a:pt x="411018" y="211090"/>
                  </a:cubicBezTo>
                  <a:cubicBezTo>
                    <a:pt x="411018" y="94508"/>
                    <a:pt x="319009" y="0"/>
                    <a:pt x="205509" y="0"/>
                  </a:cubicBezTo>
                  <a:lnTo>
                    <a:pt x="205509" y="0"/>
                  </a:lnTo>
                  <a:close/>
                </a:path>
              </a:pathLst>
            </a:custGeom>
            <a:solidFill>
              <a:srgbClr val="FFCCD2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38533" y="49104"/>
              <a:ext cx="333952" cy="333497"/>
            </a:xfrm>
            <a:prstGeom prst="rect">
              <a:avLst/>
            </a:prstGeom>
          </p:spPr>
          <p:txBody>
            <a:bodyPr anchor="ctr" rtlCol="false" tIns="12320" lIns="12320" bIns="12320" rIns="12320"/>
            <a:lstStyle/>
            <a:p>
              <a:pPr algn="ctr">
                <a:lnSpc>
                  <a:spcPts val="3480"/>
                </a:lnSpc>
              </a:pPr>
              <a:r>
                <a:rPr lang="en-US" sz="2900">
                  <a:solidFill>
                    <a:srgbClr val="000000"/>
                  </a:solidFill>
                  <a:latin typeface="Montserrat"/>
                </a:rPr>
                <a:t>2.4</a:t>
              </a:r>
            </a:p>
            <a:p>
              <a:pPr algn="ctr">
                <a:lnSpc>
                  <a:spcPts val="3480"/>
                </a:lnSpc>
              </a:pPr>
              <a:r>
                <a:rPr lang="en-US" sz="2900">
                  <a:solidFill>
                    <a:srgbClr val="000000"/>
                  </a:solidFill>
                  <a:latin typeface="Montserrat"/>
                </a:rPr>
                <a:t>Manage Profile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2038878" y="5627187"/>
            <a:ext cx="2396053" cy="2461122"/>
            <a:chOff x="0" y="0"/>
            <a:chExt cx="411018" cy="42218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11018" cy="422180"/>
            </a:xfrm>
            <a:custGeom>
              <a:avLst/>
              <a:gdLst/>
              <a:ahLst/>
              <a:cxnLst/>
              <a:rect r="r" b="b" t="t" l="l"/>
              <a:pathLst>
                <a:path h="422180" w="411018">
                  <a:moveTo>
                    <a:pt x="205509" y="0"/>
                  </a:moveTo>
                  <a:cubicBezTo>
                    <a:pt x="92010" y="0"/>
                    <a:pt x="0" y="94508"/>
                    <a:pt x="0" y="211090"/>
                  </a:cubicBezTo>
                  <a:cubicBezTo>
                    <a:pt x="0" y="327672"/>
                    <a:pt x="92010" y="422180"/>
                    <a:pt x="205509" y="422180"/>
                  </a:cubicBezTo>
                  <a:cubicBezTo>
                    <a:pt x="319009" y="422180"/>
                    <a:pt x="411018" y="327672"/>
                    <a:pt x="411018" y="211090"/>
                  </a:cubicBezTo>
                  <a:cubicBezTo>
                    <a:pt x="411018" y="94508"/>
                    <a:pt x="319009" y="0"/>
                    <a:pt x="205509" y="0"/>
                  </a:cubicBezTo>
                  <a:lnTo>
                    <a:pt x="205509" y="0"/>
                  </a:lnTo>
                  <a:close/>
                </a:path>
              </a:pathLst>
            </a:custGeom>
            <a:solidFill>
              <a:srgbClr val="FFCCD2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38533" y="49104"/>
              <a:ext cx="333952" cy="333497"/>
            </a:xfrm>
            <a:prstGeom prst="rect">
              <a:avLst/>
            </a:prstGeom>
          </p:spPr>
          <p:txBody>
            <a:bodyPr anchor="ctr" rtlCol="false" tIns="12320" lIns="12320" bIns="12320" rIns="12320"/>
            <a:lstStyle/>
            <a:p>
              <a:pPr algn="ctr">
                <a:lnSpc>
                  <a:spcPts val="3479"/>
                </a:lnSpc>
              </a:pPr>
              <a:r>
                <a:rPr lang="en-US" sz="2899">
                  <a:solidFill>
                    <a:srgbClr val="000000"/>
                  </a:solidFill>
                  <a:latin typeface="Montserrat"/>
                </a:rPr>
                <a:t>2.5</a:t>
              </a:r>
            </a:p>
            <a:p>
              <a:pPr algn="ctr">
                <a:lnSpc>
                  <a:spcPts val="3479"/>
                </a:lnSpc>
              </a:pPr>
              <a:r>
                <a:rPr lang="en-US" sz="2899">
                  <a:solidFill>
                    <a:srgbClr val="000000"/>
                  </a:solidFill>
                  <a:latin typeface="Montserrat"/>
                </a:rPr>
                <a:t>Patient Report</a:t>
              </a:r>
            </a:p>
          </p:txBody>
        </p:sp>
      </p:grpSp>
      <p:sp>
        <p:nvSpPr>
          <p:cNvPr name="AutoShape 38" id="38"/>
          <p:cNvSpPr/>
          <p:nvPr/>
        </p:nvSpPr>
        <p:spPr>
          <a:xfrm flipV="true">
            <a:off x="2241724" y="4120004"/>
            <a:ext cx="7241599" cy="1476375"/>
          </a:xfrm>
          <a:prstGeom prst="line">
            <a:avLst/>
          </a:prstGeom>
          <a:ln cap="rnd" w="66675">
            <a:solidFill>
              <a:srgbClr val="696666"/>
            </a:solidFill>
            <a:prstDash val="solid"/>
            <a:headEnd type="triangle" len="med" w="lg"/>
            <a:tailEnd type="triangle" len="med" w="lg"/>
          </a:ln>
        </p:spPr>
      </p:sp>
      <p:sp>
        <p:nvSpPr>
          <p:cNvPr name="AutoShape 39" id="39"/>
          <p:cNvSpPr/>
          <p:nvPr/>
        </p:nvSpPr>
        <p:spPr>
          <a:xfrm flipV="true">
            <a:off x="5007506" y="4120004"/>
            <a:ext cx="4475816" cy="1476375"/>
          </a:xfrm>
          <a:prstGeom prst="line">
            <a:avLst/>
          </a:prstGeom>
          <a:ln cap="rnd" w="66675">
            <a:solidFill>
              <a:srgbClr val="696666"/>
            </a:solidFill>
            <a:prstDash val="solid"/>
            <a:headEnd type="triangle" len="med" w="lg"/>
            <a:tailEnd type="triangle" len="med" w="lg"/>
          </a:ln>
        </p:spPr>
      </p:sp>
      <p:sp>
        <p:nvSpPr>
          <p:cNvPr name="AutoShape 40" id="40"/>
          <p:cNvSpPr/>
          <p:nvPr/>
        </p:nvSpPr>
        <p:spPr>
          <a:xfrm flipV="true">
            <a:off x="7753677" y="4120004"/>
            <a:ext cx="1729646" cy="1516708"/>
          </a:xfrm>
          <a:prstGeom prst="line">
            <a:avLst/>
          </a:prstGeom>
          <a:ln cap="rnd" w="66675">
            <a:solidFill>
              <a:srgbClr val="696666"/>
            </a:solidFill>
            <a:prstDash val="solid"/>
            <a:headEnd type="triangle" len="med" w="lg"/>
            <a:tailEnd type="triangle" len="med" w="lg"/>
          </a:ln>
        </p:spPr>
      </p:sp>
      <p:sp>
        <p:nvSpPr>
          <p:cNvPr name="AutoShape 41" id="41"/>
          <p:cNvSpPr/>
          <p:nvPr/>
        </p:nvSpPr>
        <p:spPr>
          <a:xfrm flipH="true" flipV="true">
            <a:off x="9483323" y="4120004"/>
            <a:ext cx="1016731" cy="1511501"/>
          </a:xfrm>
          <a:prstGeom prst="line">
            <a:avLst/>
          </a:prstGeom>
          <a:ln cap="rnd" w="66675">
            <a:solidFill>
              <a:srgbClr val="696666"/>
            </a:solidFill>
            <a:prstDash val="solid"/>
            <a:headEnd type="triangle" len="med" w="lg"/>
            <a:tailEnd type="triangle" len="med" w="lg"/>
          </a:ln>
        </p:spPr>
      </p:sp>
      <p:sp>
        <p:nvSpPr>
          <p:cNvPr name="AutoShape 42" id="42"/>
          <p:cNvSpPr/>
          <p:nvPr/>
        </p:nvSpPr>
        <p:spPr>
          <a:xfrm flipH="true" flipV="true">
            <a:off x="9483323" y="4120004"/>
            <a:ext cx="3753582" cy="1507183"/>
          </a:xfrm>
          <a:prstGeom prst="line">
            <a:avLst/>
          </a:prstGeom>
          <a:ln cap="rnd" w="66675">
            <a:solidFill>
              <a:srgbClr val="696666"/>
            </a:solidFill>
            <a:prstDash val="solid"/>
            <a:headEnd type="triangle" len="med" w="lg"/>
            <a:tailEnd type="triangle" len="med" w="lg"/>
          </a:ln>
        </p:spPr>
      </p:sp>
      <p:sp>
        <p:nvSpPr>
          <p:cNvPr name="AutoShape 43" id="43"/>
          <p:cNvSpPr/>
          <p:nvPr/>
        </p:nvSpPr>
        <p:spPr>
          <a:xfrm flipH="true" flipV="true">
            <a:off x="9483323" y="4120004"/>
            <a:ext cx="6511585" cy="1507183"/>
          </a:xfrm>
          <a:prstGeom prst="line">
            <a:avLst/>
          </a:prstGeom>
          <a:ln cap="rnd" w="66675">
            <a:solidFill>
              <a:srgbClr val="696666"/>
            </a:solidFill>
            <a:prstDash val="solid"/>
            <a:headEnd type="triangle" len="med" w="lg"/>
            <a:tailEnd type="triangle" len="med" w="lg"/>
          </a:ln>
        </p:spPr>
      </p:sp>
      <p:sp>
        <p:nvSpPr>
          <p:cNvPr name="AutoShape 44" id="44"/>
          <p:cNvSpPr/>
          <p:nvPr/>
        </p:nvSpPr>
        <p:spPr>
          <a:xfrm flipH="true">
            <a:off x="1028700" y="8983659"/>
            <a:ext cx="2426047" cy="0"/>
          </a:xfrm>
          <a:prstGeom prst="line">
            <a:avLst/>
          </a:prstGeom>
          <a:ln cap="rnd" w="95250">
            <a:solidFill>
              <a:srgbClr val="FBF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5" id="45"/>
          <p:cNvSpPr/>
          <p:nvPr/>
        </p:nvSpPr>
        <p:spPr>
          <a:xfrm flipH="true">
            <a:off x="1028700" y="9885424"/>
            <a:ext cx="2426047" cy="0"/>
          </a:xfrm>
          <a:prstGeom prst="line">
            <a:avLst/>
          </a:prstGeom>
          <a:ln cap="rnd" w="95250">
            <a:solidFill>
              <a:srgbClr val="FBF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6" id="46"/>
          <p:cNvSpPr txBox="true"/>
          <p:nvPr/>
        </p:nvSpPr>
        <p:spPr>
          <a:xfrm rot="0">
            <a:off x="1028700" y="9134245"/>
            <a:ext cx="2426047" cy="509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8"/>
              </a:lnSpc>
            </a:pPr>
            <a:r>
              <a:rPr lang="en-US" sz="2820">
                <a:solidFill>
                  <a:srgbClr val="000000"/>
                </a:solidFill>
                <a:latin typeface="Poppins"/>
              </a:rPr>
              <a:t>Doctors</a:t>
            </a:r>
          </a:p>
        </p:txBody>
      </p:sp>
      <p:sp>
        <p:nvSpPr>
          <p:cNvPr name="AutoShape 47" id="47"/>
          <p:cNvSpPr/>
          <p:nvPr/>
        </p:nvSpPr>
        <p:spPr>
          <a:xfrm flipH="true">
            <a:off x="3811787" y="8983659"/>
            <a:ext cx="2391438" cy="0"/>
          </a:xfrm>
          <a:prstGeom prst="line">
            <a:avLst/>
          </a:prstGeom>
          <a:ln cap="rnd" w="95250">
            <a:solidFill>
              <a:srgbClr val="FBF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8" id="48"/>
          <p:cNvSpPr/>
          <p:nvPr/>
        </p:nvSpPr>
        <p:spPr>
          <a:xfrm flipH="true">
            <a:off x="3811787" y="9885424"/>
            <a:ext cx="2391438" cy="0"/>
          </a:xfrm>
          <a:prstGeom prst="line">
            <a:avLst/>
          </a:prstGeom>
          <a:ln cap="rnd" w="95250">
            <a:solidFill>
              <a:srgbClr val="FBF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9" id="49"/>
          <p:cNvSpPr txBox="true"/>
          <p:nvPr/>
        </p:nvSpPr>
        <p:spPr>
          <a:xfrm rot="0">
            <a:off x="3811787" y="9134245"/>
            <a:ext cx="2391438" cy="509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8"/>
              </a:lnSpc>
            </a:pPr>
            <a:r>
              <a:rPr lang="en-US" sz="2820">
                <a:solidFill>
                  <a:srgbClr val="000000"/>
                </a:solidFill>
                <a:latin typeface="Poppins"/>
              </a:rPr>
              <a:t>Skills</a:t>
            </a:r>
          </a:p>
        </p:txBody>
      </p:sp>
      <p:sp>
        <p:nvSpPr>
          <p:cNvPr name="AutoShape 50" id="50"/>
          <p:cNvSpPr/>
          <p:nvPr/>
        </p:nvSpPr>
        <p:spPr>
          <a:xfrm flipH="true">
            <a:off x="6560266" y="9031284"/>
            <a:ext cx="2391438" cy="0"/>
          </a:xfrm>
          <a:prstGeom prst="line">
            <a:avLst/>
          </a:prstGeom>
          <a:ln cap="rnd" w="95250">
            <a:solidFill>
              <a:srgbClr val="FBF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1" id="51"/>
          <p:cNvSpPr/>
          <p:nvPr/>
        </p:nvSpPr>
        <p:spPr>
          <a:xfrm flipH="true">
            <a:off x="6560266" y="9933049"/>
            <a:ext cx="2391438" cy="0"/>
          </a:xfrm>
          <a:prstGeom prst="line">
            <a:avLst/>
          </a:prstGeom>
          <a:ln cap="rnd" w="95250">
            <a:solidFill>
              <a:srgbClr val="FBF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2" id="52"/>
          <p:cNvSpPr txBox="true"/>
          <p:nvPr/>
        </p:nvSpPr>
        <p:spPr>
          <a:xfrm rot="0">
            <a:off x="6560266" y="9181870"/>
            <a:ext cx="2391438" cy="509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8"/>
              </a:lnSpc>
            </a:pPr>
            <a:r>
              <a:rPr lang="en-US" sz="2820">
                <a:solidFill>
                  <a:srgbClr val="000000"/>
                </a:solidFill>
                <a:latin typeface="Poppins"/>
              </a:rPr>
              <a:t>Appointment</a:t>
            </a:r>
          </a:p>
        </p:txBody>
      </p:sp>
      <p:sp>
        <p:nvSpPr>
          <p:cNvPr name="AutoShape 53" id="53"/>
          <p:cNvSpPr/>
          <p:nvPr/>
        </p:nvSpPr>
        <p:spPr>
          <a:xfrm flipH="true">
            <a:off x="9304540" y="9031284"/>
            <a:ext cx="2391438" cy="0"/>
          </a:xfrm>
          <a:prstGeom prst="line">
            <a:avLst/>
          </a:prstGeom>
          <a:ln cap="rnd" w="95250">
            <a:solidFill>
              <a:srgbClr val="FBF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4" id="54"/>
          <p:cNvSpPr/>
          <p:nvPr/>
        </p:nvSpPr>
        <p:spPr>
          <a:xfrm flipH="true">
            <a:off x="9304540" y="9933049"/>
            <a:ext cx="2391438" cy="0"/>
          </a:xfrm>
          <a:prstGeom prst="line">
            <a:avLst/>
          </a:prstGeom>
          <a:ln cap="rnd" w="95250">
            <a:solidFill>
              <a:srgbClr val="FBF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5" id="55"/>
          <p:cNvSpPr txBox="true"/>
          <p:nvPr/>
        </p:nvSpPr>
        <p:spPr>
          <a:xfrm rot="0">
            <a:off x="9304540" y="9181870"/>
            <a:ext cx="2391438" cy="509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8"/>
              </a:lnSpc>
            </a:pPr>
            <a:r>
              <a:rPr lang="en-US" sz="2820">
                <a:solidFill>
                  <a:srgbClr val="000000"/>
                </a:solidFill>
                <a:latin typeface="Poppins"/>
              </a:rPr>
              <a:t>Doctor</a:t>
            </a:r>
          </a:p>
        </p:txBody>
      </p:sp>
      <p:sp>
        <p:nvSpPr>
          <p:cNvPr name="AutoShape 56" id="56"/>
          <p:cNvSpPr/>
          <p:nvPr/>
        </p:nvSpPr>
        <p:spPr>
          <a:xfrm flipH="true">
            <a:off x="12053018" y="9028546"/>
            <a:ext cx="2391438" cy="0"/>
          </a:xfrm>
          <a:prstGeom prst="line">
            <a:avLst/>
          </a:prstGeom>
          <a:ln cap="rnd" w="95250">
            <a:solidFill>
              <a:srgbClr val="FBF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7" id="57"/>
          <p:cNvSpPr/>
          <p:nvPr/>
        </p:nvSpPr>
        <p:spPr>
          <a:xfrm flipH="true">
            <a:off x="12053018" y="9930312"/>
            <a:ext cx="2391438" cy="0"/>
          </a:xfrm>
          <a:prstGeom prst="line">
            <a:avLst/>
          </a:prstGeom>
          <a:ln cap="rnd" w="95250">
            <a:solidFill>
              <a:srgbClr val="FBF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8" id="58"/>
          <p:cNvSpPr txBox="true"/>
          <p:nvPr/>
        </p:nvSpPr>
        <p:spPr>
          <a:xfrm rot="0">
            <a:off x="12053018" y="9227908"/>
            <a:ext cx="2391438" cy="516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8"/>
              </a:lnSpc>
            </a:pPr>
            <a:r>
              <a:rPr lang="en-US" sz="2920">
                <a:solidFill>
                  <a:srgbClr val="000000"/>
                </a:solidFill>
                <a:latin typeface="Poppins"/>
              </a:rPr>
              <a:t>Patient</a:t>
            </a:r>
          </a:p>
        </p:txBody>
      </p:sp>
      <p:sp>
        <p:nvSpPr>
          <p:cNvPr name="AutoShape 59" id="59"/>
          <p:cNvSpPr/>
          <p:nvPr/>
        </p:nvSpPr>
        <p:spPr>
          <a:xfrm flipH="true">
            <a:off x="14764905" y="9025808"/>
            <a:ext cx="2391438" cy="0"/>
          </a:xfrm>
          <a:prstGeom prst="line">
            <a:avLst/>
          </a:prstGeom>
          <a:ln cap="rnd" w="95250">
            <a:solidFill>
              <a:srgbClr val="FBF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0" id="60"/>
          <p:cNvSpPr/>
          <p:nvPr/>
        </p:nvSpPr>
        <p:spPr>
          <a:xfrm flipH="true">
            <a:off x="14764905" y="9927574"/>
            <a:ext cx="2391438" cy="0"/>
          </a:xfrm>
          <a:prstGeom prst="line">
            <a:avLst/>
          </a:prstGeom>
          <a:ln cap="rnd" w="95250">
            <a:solidFill>
              <a:srgbClr val="FBF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1" id="61"/>
          <p:cNvSpPr txBox="true"/>
          <p:nvPr/>
        </p:nvSpPr>
        <p:spPr>
          <a:xfrm rot="0">
            <a:off x="14764905" y="9176395"/>
            <a:ext cx="2391438" cy="509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8"/>
              </a:lnSpc>
            </a:pPr>
            <a:r>
              <a:rPr lang="en-US" sz="2820">
                <a:solidFill>
                  <a:srgbClr val="000000"/>
                </a:solidFill>
                <a:latin typeface="Poppins"/>
              </a:rPr>
              <a:t>Feedback</a:t>
            </a:r>
          </a:p>
        </p:txBody>
      </p:sp>
      <p:grpSp>
        <p:nvGrpSpPr>
          <p:cNvPr name="Group 62" id="62"/>
          <p:cNvGrpSpPr/>
          <p:nvPr/>
        </p:nvGrpSpPr>
        <p:grpSpPr>
          <a:xfrm rot="-5400000">
            <a:off x="1840582" y="8162330"/>
            <a:ext cx="802282" cy="673289"/>
            <a:chOff x="0" y="0"/>
            <a:chExt cx="1069710" cy="897719"/>
          </a:xfrm>
        </p:grpSpPr>
        <p:sp>
          <p:nvSpPr>
            <p:cNvPr name="AutoShape 63" id="63"/>
            <p:cNvSpPr/>
            <p:nvPr/>
          </p:nvSpPr>
          <p:spPr>
            <a:xfrm flipH="true">
              <a:off x="0" y="320461"/>
              <a:ext cx="1069710" cy="0"/>
            </a:xfrm>
            <a:prstGeom prst="line">
              <a:avLst/>
            </a:prstGeom>
            <a:ln cap="rnd" w="50057">
              <a:solidFill>
                <a:srgbClr val="696666"/>
              </a:solidFill>
              <a:prstDash val="solid"/>
              <a:headEnd type="triangle" len="med" w="lg"/>
              <a:tailEnd type="none" len="sm" w="sm"/>
            </a:ln>
          </p:spPr>
        </p:sp>
        <p:sp>
          <p:nvSpPr>
            <p:cNvPr name="AutoShape 64" id="64"/>
            <p:cNvSpPr/>
            <p:nvPr/>
          </p:nvSpPr>
          <p:spPr>
            <a:xfrm flipH="true">
              <a:off x="0" y="575895"/>
              <a:ext cx="1069710" cy="0"/>
            </a:xfrm>
            <a:prstGeom prst="line">
              <a:avLst/>
            </a:prstGeom>
            <a:ln cap="rnd" w="50057">
              <a:solidFill>
                <a:srgbClr val="696666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65" id="65"/>
            <p:cNvSpPr txBox="true"/>
            <p:nvPr/>
          </p:nvSpPr>
          <p:spPr>
            <a:xfrm rot="0">
              <a:off x="340990" y="-28575"/>
              <a:ext cx="546553" cy="266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Poppins"/>
                </a:rPr>
                <a:t>Req</a:t>
              </a:r>
            </a:p>
          </p:txBody>
        </p:sp>
        <p:sp>
          <p:nvSpPr>
            <p:cNvPr name="TextBox 66" id="66"/>
            <p:cNvSpPr txBox="true"/>
            <p:nvPr/>
          </p:nvSpPr>
          <p:spPr>
            <a:xfrm rot="9881">
              <a:off x="341331" y="630238"/>
              <a:ext cx="474495" cy="266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Poppins"/>
                </a:rPr>
                <a:t>Res</a:t>
              </a:r>
            </a:p>
          </p:txBody>
        </p:sp>
      </p:grpSp>
      <p:grpSp>
        <p:nvGrpSpPr>
          <p:cNvPr name="Group 67" id="67"/>
          <p:cNvGrpSpPr/>
          <p:nvPr/>
        </p:nvGrpSpPr>
        <p:grpSpPr>
          <a:xfrm rot="-5400000">
            <a:off x="4606365" y="8162330"/>
            <a:ext cx="802282" cy="673289"/>
            <a:chOff x="0" y="0"/>
            <a:chExt cx="1069710" cy="897719"/>
          </a:xfrm>
        </p:grpSpPr>
        <p:sp>
          <p:nvSpPr>
            <p:cNvPr name="AutoShape 68" id="68"/>
            <p:cNvSpPr/>
            <p:nvPr/>
          </p:nvSpPr>
          <p:spPr>
            <a:xfrm flipH="true">
              <a:off x="0" y="320461"/>
              <a:ext cx="1069710" cy="0"/>
            </a:xfrm>
            <a:prstGeom prst="line">
              <a:avLst/>
            </a:prstGeom>
            <a:ln cap="rnd" w="50057">
              <a:solidFill>
                <a:srgbClr val="696666"/>
              </a:solidFill>
              <a:prstDash val="solid"/>
              <a:headEnd type="triangle" len="med" w="lg"/>
              <a:tailEnd type="none" len="sm" w="sm"/>
            </a:ln>
          </p:spPr>
        </p:sp>
        <p:sp>
          <p:nvSpPr>
            <p:cNvPr name="AutoShape 69" id="69"/>
            <p:cNvSpPr/>
            <p:nvPr/>
          </p:nvSpPr>
          <p:spPr>
            <a:xfrm flipH="true">
              <a:off x="0" y="575895"/>
              <a:ext cx="1069710" cy="0"/>
            </a:xfrm>
            <a:prstGeom prst="line">
              <a:avLst/>
            </a:prstGeom>
            <a:ln cap="rnd" w="50057">
              <a:solidFill>
                <a:srgbClr val="696666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70" id="70"/>
            <p:cNvSpPr txBox="true"/>
            <p:nvPr/>
          </p:nvSpPr>
          <p:spPr>
            <a:xfrm rot="0">
              <a:off x="340990" y="-28575"/>
              <a:ext cx="546553" cy="266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Poppins"/>
                </a:rPr>
                <a:t>Req</a:t>
              </a:r>
            </a:p>
          </p:txBody>
        </p:sp>
        <p:sp>
          <p:nvSpPr>
            <p:cNvPr name="TextBox 71" id="71"/>
            <p:cNvSpPr txBox="true"/>
            <p:nvPr/>
          </p:nvSpPr>
          <p:spPr>
            <a:xfrm rot="9881">
              <a:off x="341331" y="630238"/>
              <a:ext cx="474495" cy="266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Poppins"/>
                </a:rPr>
                <a:t>Res</a:t>
              </a:r>
            </a:p>
          </p:txBody>
        </p:sp>
      </p:grpSp>
      <p:grpSp>
        <p:nvGrpSpPr>
          <p:cNvPr name="Group 72" id="72"/>
          <p:cNvGrpSpPr/>
          <p:nvPr/>
        </p:nvGrpSpPr>
        <p:grpSpPr>
          <a:xfrm rot="-5400000">
            <a:off x="7352536" y="8162330"/>
            <a:ext cx="802282" cy="673289"/>
            <a:chOff x="0" y="0"/>
            <a:chExt cx="1069710" cy="897719"/>
          </a:xfrm>
        </p:grpSpPr>
        <p:sp>
          <p:nvSpPr>
            <p:cNvPr name="AutoShape 73" id="73"/>
            <p:cNvSpPr/>
            <p:nvPr/>
          </p:nvSpPr>
          <p:spPr>
            <a:xfrm flipH="true">
              <a:off x="0" y="320461"/>
              <a:ext cx="1069710" cy="0"/>
            </a:xfrm>
            <a:prstGeom prst="line">
              <a:avLst/>
            </a:prstGeom>
            <a:ln cap="rnd" w="50057">
              <a:solidFill>
                <a:srgbClr val="696666"/>
              </a:solidFill>
              <a:prstDash val="solid"/>
              <a:headEnd type="triangle" len="med" w="lg"/>
              <a:tailEnd type="none" len="sm" w="sm"/>
            </a:ln>
          </p:spPr>
        </p:sp>
        <p:sp>
          <p:nvSpPr>
            <p:cNvPr name="AutoShape 74" id="74"/>
            <p:cNvSpPr/>
            <p:nvPr/>
          </p:nvSpPr>
          <p:spPr>
            <a:xfrm flipH="true">
              <a:off x="0" y="575895"/>
              <a:ext cx="1069710" cy="0"/>
            </a:xfrm>
            <a:prstGeom prst="line">
              <a:avLst/>
            </a:prstGeom>
            <a:ln cap="rnd" w="50057">
              <a:solidFill>
                <a:srgbClr val="696666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75" id="75"/>
            <p:cNvSpPr txBox="true"/>
            <p:nvPr/>
          </p:nvSpPr>
          <p:spPr>
            <a:xfrm rot="0">
              <a:off x="340990" y="-28575"/>
              <a:ext cx="546553" cy="266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Poppins"/>
                </a:rPr>
                <a:t>Req</a:t>
              </a:r>
            </a:p>
          </p:txBody>
        </p:sp>
        <p:sp>
          <p:nvSpPr>
            <p:cNvPr name="TextBox 76" id="76"/>
            <p:cNvSpPr txBox="true"/>
            <p:nvPr/>
          </p:nvSpPr>
          <p:spPr>
            <a:xfrm rot="9881">
              <a:off x="341331" y="630238"/>
              <a:ext cx="474495" cy="266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Poppins"/>
                </a:rPr>
                <a:t>Res</a:t>
              </a:r>
            </a:p>
          </p:txBody>
        </p:sp>
      </p:grpSp>
      <p:grpSp>
        <p:nvGrpSpPr>
          <p:cNvPr name="Group 77" id="77"/>
          <p:cNvGrpSpPr/>
          <p:nvPr/>
        </p:nvGrpSpPr>
        <p:grpSpPr>
          <a:xfrm rot="-5400000">
            <a:off x="10098912" y="8162330"/>
            <a:ext cx="802282" cy="673289"/>
            <a:chOff x="0" y="0"/>
            <a:chExt cx="1069710" cy="897719"/>
          </a:xfrm>
        </p:grpSpPr>
        <p:sp>
          <p:nvSpPr>
            <p:cNvPr name="AutoShape 78" id="78"/>
            <p:cNvSpPr/>
            <p:nvPr/>
          </p:nvSpPr>
          <p:spPr>
            <a:xfrm flipH="true">
              <a:off x="0" y="320461"/>
              <a:ext cx="1069710" cy="0"/>
            </a:xfrm>
            <a:prstGeom prst="line">
              <a:avLst/>
            </a:prstGeom>
            <a:ln cap="rnd" w="50057">
              <a:solidFill>
                <a:srgbClr val="696666"/>
              </a:solidFill>
              <a:prstDash val="solid"/>
              <a:headEnd type="triangle" len="med" w="lg"/>
              <a:tailEnd type="none" len="sm" w="sm"/>
            </a:ln>
          </p:spPr>
        </p:sp>
        <p:sp>
          <p:nvSpPr>
            <p:cNvPr name="AutoShape 79" id="79"/>
            <p:cNvSpPr/>
            <p:nvPr/>
          </p:nvSpPr>
          <p:spPr>
            <a:xfrm flipH="true">
              <a:off x="0" y="575895"/>
              <a:ext cx="1069710" cy="0"/>
            </a:xfrm>
            <a:prstGeom prst="line">
              <a:avLst/>
            </a:prstGeom>
            <a:ln cap="rnd" w="50057">
              <a:solidFill>
                <a:srgbClr val="696666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80" id="80"/>
            <p:cNvSpPr txBox="true"/>
            <p:nvPr/>
          </p:nvSpPr>
          <p:spPr>
            <a:xfrm rot="0">
              <a:off x="340990" y="-28575"/>
              <a:ext cx="546553" cy="266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Poppins"/>
                </a:rPr>
                <a:t>Req</a:t>
              </a:r>
            </a:p>
          </p:txBody>
        </p:sp>
        <p:sp>
          <p:nvSpPr>
            <p:cNvPr name="TextBox 81" id="81"/>
            <p:cNvSpPr txBox="true"/>
            <p:nvPr/>
          </p:nvSpPr>
          <p:spPr>
            <a:xfrm rot="9881">
              <a:off x="341331" y="630238"/>
              <a:ext cx="474495" cy="266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Poppins"/>
                </a:rPr>
                <a:t>Res</a:t>
              </a:r>
            </a:p>
          </p:txBody>
        </p:sp>
      </p:grpSp>
      <p:grpSp>
        <p:nvGrpSpPr>
          <p:cNvPr name="Group 82" id="82"/>
          <p:cNvGrpSpPr/>
          <p:nvPr/>
        </p:nvGrpSpPr>
        <p:grpSpPr>
          <a:xfrm rot="-5400000">
            <a:off x="12845288" y="8162330"/>
            <a:ext cx="802282" cy="673289"/>
            <a:chOff x="0" y="0"/>
            <a:chExt cx="1069710" cy="897719"/>
          </a:xfrm>
        </p:grpSpPr>
        <p:sp>
          <p:nvSpPr>
            <p:cNvPr name="AutoShape 83" id="83"/>
            <p:cNvSpPr/>
            <p:nvPr/>
          </p:nvSpPr>
          <p:spPr>
            <a:xfrm flipH="true">
              <a:off x="0" y="320461"/>
              <a:ext cx="1069710" cy="0"/>
            </a:xfrm>
            <a:prstGeom prst="line">
              <a:avLst/>
            </a:prstGeom>
            <a:ln cap="rnd" w="50057">
              <a:solidFill>
                <a:srgbClr val="696666"/>
              </a:solidFill>
              <a:prstDash val="solid"/>
              <a:headEnd type="triangle" len="med" w="lg"/>
              <a:tailEnd type="none" len="sm" w="sm"/>
            </a:ln>
          </p:spPr>
        </p:sp>
        <p:sp>
          <p:nvSpPr>
            <p:cNvPr name="AutoShape 84" id="84"/>
            <p:cNvSpPr/>
            <p:nvPr/>
          </p:nvSpPr>
          <p:spPr>
            <a:xfrm flipH="true">
              <a:off x="0" y="575895"/>
              <a:ext cx="1069710" cy="0"/>
            </a:xfrm>
            <a:prstGeom prst="line">
              <a:avLst/>
            </a:prstGeom>
            <a:ln cap="rnd" w="50057">
              <a:solidFill>
                <a:srgbClr val="696666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85" id="85"/>
            <p:cNvSpPr txBox="true"/>
            <p:nvPr/>
          </p:nvSpPr>
          <p:spPr>
            <a:xfrm rot="0">
              <a:off x="340990" y="-28575"/>
              <a:ext cx="546553" cy="266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Poppins"/>
                </a:rPr>
                <a:t>Req</a:t>
              </a:r>
            </a:p>
          </p:txBody>
        </p:sp>
        <p:sp>
          <p:nvSpPr>
            <p:cNvPr name="TextBox 86" id="86"/>
            <p:cNvSpPr txBox="true"/>
            <p:nvPr/>
          </p:nvSpPr>
          <p:spPr>
            <a:xfrm rot="9881">
              <a:off x="341331" y="630238"/>
              <a:ext cx="474495" cy="266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Poppins"/>
                </a:rPr>
                <a:t>Res</a:t>
              </a:r>
            </a:p>
          </p:txBody>
        </p:sp>
      </p:grpSp>
      <p:grpSp>
        <p:nvGrpSpPr>
          <p:cNvPr name="Group 87" id="87"/>
          <p:cNvGrpSpPr/>
          <p:nvPr/>
        </p:nvGrpSpPr>
        <p:grpSpPr>
          <a:xfrm rot="-5400000">
            <a:off x="15593767" y="8162330"/>
            <a:ext cx="802282" cy="673289"/>
            <a:chOff x="0" y="0"/>
            <a:chExt cx="1069710" cy="897719"/>
          </a:xfrm>
        </p:grpSpPr>
        <p:sp>
          <p:nvSpPr>
            <p:cNvPr name="AutoShape 88" id="88"/>
            <p:cNvSpPr/>
            <p:nvPr/>
          </p:nvSpPr>
          <p:spPr>
            <a:xfrm flipH="true">
              <a:off x="0" y="320461"/>
              <a:ext cx="1069710" cy="0"/>
            </a:xfrm>
            <a:prstGeom prst="line">
              <a:avLst/>
            </a:prstGeom>
            <a:ln cap="rnd" w="50057">
              <a:solidFill>
                <a:srgbClr val="696666"/>
              </a:solidFill>
              <a:prstDash val="solid"/>
              <a:headEnd type="triangle" len="med" w="lg"/>
              <a:tailEnd type="none" len="sm" w="sm"/>
            </a:ln>
          </p:spPr>
        </p:sp>
        <p:sp>
          <p:nvSpPr>
            <p:cNvPr name="AutoShape 89" id="89"/>
            <p:cNvSpPr/>
            <p:nvPr/>
          </p:nvSpPr>
          <p:spPr>
            <a:xfrm flipH="true">
              <a:off x="0" y="575895"/>
              <a:ext cx="1069710" cy="0"/>
            </a:xfrm>
            <a:prstGeom prst="line">
              <a:avLst/>
            </a:prstGeom>
            <a:ln cap="rnd" w="50057">
              <a:solidFill>
                <a:srgbClr val="696666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90" id="90"/>
            <p:cNvSpPr txBox="true"/>
            <p:nvPr/>
          </p:nvSpPr>
          <p:spPr>
            <a:xfrm rot="0">
              <a:off x="340990" y="-28575"/>
              <a:ext cx="546553" cy="266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Poppins"/>
                </a:rPr>
                <a:t>Req</a:t>
              </a:r>
            </a:p>
          </p:txBody>
        </p:sp>
        <p:sp>
          <p:nvSpPr>
            <p:cNvPr name="TextBox 91" id="91"/>
            <p:cNvSpPr txBox="true"/>
            <p:nvPr/>
          </p:nvSpPr>
          <p:spPr>
            <a:xfrm rot="9881">
              <a:off x="341331" y="630238"/>
              <a:ext cx="474495" cy="266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Poppins"/>
                </a:rPr>
                <a:t>Res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DAGEqsKDVA0</dc:identifier>
  <dcterms:modified xsi:type="dcterms:W3CDTF">2011-08-01T06:04:30Z</dcterms:modified>
  <cp:revision>1</cp:revision>
  <dc:title>Get Doctors with SS</dc:title>
</cp:coreProperties>
</file>